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tags/tag52.xml" ContentType="application/vnd.openxmlformats-officedocument.presentationml.tags+xml"/>
  <Override PartName="/ppt/notesSlides/notesSlide47.xml" ContentType="application/vnd.openxmlformats-officedocument.presentationml.notesSlide+xml"/>
  <Override PartName="/ppt/tags/tag53.xml" ContentType="application/vnd.openxmlformats-officedocument.presentationml.tags+xml"/>
  <Override PartName="/ppt/notesSlides/notesSlide4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4"/>
  </p:notesMasterIdLst>
  <p:sldIdLst>
    <p:sldId id="293" r:id="rId2"/>
    <p:sldId id="294" r:id="rId3"/>
    <p:sldId id="295" r:id="rId4"/>
    <p:sldId id="363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8" r:id="rId14"/>
    <p:sldId id="312" r:id="rId15"/>
    <p:sldId id="314" r:id="rId16"/>
    <p:sldId id="315" r:id="rId17"/>
    <p:sldId id="317" r:id="rId18"/>
    <p:sldId id="318" r:id="rId19"/>
    <p:sldId id="320" r:id="rId20"/>
    <p:sldId id="321" r:id="rId21"/>
    <p:sldId id="322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8" r:id="rId34"/>
    <p:sldId id="339" r:id="rId35"/>
    <p:sldId id="341" r:id="rId36"/>
    <p:sldId id="342" r:id="rId37"/>
    <p:sldId id="343" r:id="rId38"/>
    <p:sldId id="345" r:id="rId39"/>
    <p:sldId id="346" r:id="rId40"/>
    <p:sldId id="347" r:id="rId41"/>
    <p:sldId id="348" r:id="rId42"/>
    <p:sldId id="349" r:id="rId43"/>
    <p:sldId id="350" r:id="rId44"/>
    <p:sldId id="352" r:id="rId45"/>
    <p:sldId id="353" r:id="rId46"/>
    <p:sldId id="354" r:id="rId47"/>
    <p:sldId id="356" r:id="rId48"/>
    <p:sldId id="364" r:id="rId49"/>
    <p:sldId id="362" r:id="rId50"/>
    <p:sldId id="358" r:id="rId51"/>
    <p:sldId id="361" r:id="rId52"/>
    <p:sldId id="360" r:id="rId5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5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56" d="100"/>
          <a:sy n="156" d="100"/>
        </p:scale>
        <p:origin x="634" y="110"/>
      </p:cViewPr>
      <p:guideLst>
        <p:guide orient="horz" pos="1565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3707A80-63BC-4554-BE33-03606E7E11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61C3B1-925D-4FC4-85C6-E43F2B57B5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幻灯片图像占位符 3">
            <a:extLst>
              <a:ext uri="{FF2B5EF4-FFF2-40B4-BE49-F238E27FC236}">
                <a16:creationId xmlns:a16="http://schemas.microsoft.com/office/drawing/2014/main" id="{5C8A0651-60EA-4293-B466-BD9F3F6A50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>
            <a:extLst>
              <a:ext uri="{FF2B5EF4-FFF2-40B4-BE49-F238E27FC236}">
                <a16:creationId xmlns:a16="http://schemas.microsoft.com/office/drawing/2014/main" id="{2256F73E-B2F8-44D0-9114-3057B74CAD9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49E40C-36EF-42A9-A1D8-D06F131C2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454B-6746-428E-B6A9-61DEA018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252063-1226-4B27-BF95-6E9F9E27C3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7B4CB020-6309-4E80-8B1C-F463697BE8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66E63A27-02EE-4F61-AC86-56605534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CFB44B78-9407-43D5-A70E-09AF4E7BF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CE79DD8-6481-4CEC-9E6D-AFDD41D8239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4E8F1943-5EA4-4053-9923-2398B4C8D4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A922E759-C3D3-4535-8563-793E08D401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F7336275-EEB4-4769-88D3-6056843DE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DB79B4C-17D3-4C3E-B769-6D4CB94F6A2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C2A18B14-F8C5-4AAF-BCD7-D3C23332FF0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D5FC61D0-5030-424F-9D31-AEE21AA98A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B6C716A4-EB58-402C-B341-7FFF909C9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A10CD93-F5DF-4078-9EF8-D8E0502101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15D20AAE-03EA-4E05-A961-783516B3CA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EC0BCC5E-3CD5-455E-9B46-B00683B8C3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51EEB055-47B2-4FDC-97C5-736796DF5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B8FE618-9BEC-4DA3-AAF8-E3199EC412A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D3E9F6F3-E36C-464D-B9CF-3D41E66466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C9F84444-0DE5-452E-8871-95860BA30D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26C540CD-A20C-40D7-958C-DAAB219CB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E61A119-078D-4F89-A2AF-BBF384F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362EDA5B-E5A8-445C-BD3A-19ADF1046E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4FE770D5-CACD-4F36-ABC3-8FF6DBB42A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2ABCE3E-7F85-4870-8315-0EB809B8E9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6485F04-8A16-467E-9286-E30BA43B314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A1BA7C31-DC0E-4CF8-829B-214F962FAD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59822B47-4BBD-4B92-A14B-48ACEC4342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E66C770-57A0-4314-A75B-19A4966B2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796A0A7-C0A2-4A77-932A-47572681608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A1292DBA-8663-430D-865E-348F64454B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C2061FDE-105B-466E-936C-AD3FF7004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789B1B8E-E2C3-486B-B2D8-78D99FBD8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44C722F-9F19-46AA-87C9-17683DAB0E6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5195339F-0BF6-4921-96E8-F994283302F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C2657356-4DC1-42B5-BAA3-5585818C54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2BF7C835-CCBC-4406-87AC-2931B02CA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976CD3C-26C7-44B6-B597-2A92F717FCC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4967740E-64FE-411C-A1FA-8CD81D8A1B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0CBE0DB4-AEBA-48BE-BDD0-0614B100AC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4D2D5FD9-D99A-4A41-B218-6A285C791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8A3DC9E-0087-47A3-B3F2-8F0EC10B1E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>
            <a:extLst>
              <a:ext uri="{FF2B5EF4-FFF2-40B4-BE49-F238E27FC236}">
                <a16:creationId xmlns:a16="http://schemas.microsoft.com/office/drawing/2014/main" id="{BFFCC87B-8A68-4EE7-AF2C-E26E9D4860C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>
            <a:extLst>
              <a:ext uri="{FF2B5EF4-FFF2-40B4-BE49-F238E27FC236}">
                <a16:creationId xmlns:a16="http://schemas.microsoft.com/office/drawing/2014/main" id="{D3E7C851-E298-4BDC-B270-221991E65D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B8FE41C2-9B45-45F4-B892-19044FF28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6DE14E32-FE2F-4FDC-AE91-F58416736E0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F86E3620-BAF4-4A4B-9417-4A3D31BCCA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F9AAB770-44D6-46EB-9C23-CC063F6588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736857B8-F331-49FA-B46E-D4C85CB35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15198C-18C4-4919-A27C-C379AA894EA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>
            <a:extLst>
              <a:ext uri="{FF2B5EF4-FFF2-40B4-BE49-F238E27FC236}">
                <a16:creationId xmlns:a16="http://schemas.microsoft.com/office/drawing/2014/main" id="{7DBA86AC-861F-4788-ABC8-C8E900EA030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>
            <a:extLst>
              <a:ext uri="{FF2B5EF4-FFF2-40B4-BE49-F238E27FC236}">
                <a16:creationId xmlns:a16="http://schemas.microsoft.com/office/drawing/2014/main" id="{3E83E7F4-5750-4B9F-96B6-FE790486AB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F8789C63-25DA-414A-B16C-45D8F69DB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25A0B82C-25A9-4384-ACE8-45A13CD782B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6AF97D0A-8CCB-4D15-89BA-4AEDC1BE01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3A611F4D-CDD3-45A8-82EF-2CFDC2F150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165866CB-8AD6-4712-8614-4ADD40B91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814834-1EF3-43E4-937B-B11EBBFA5ED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>
            <a:extLst>
              <a:ext uri="{FF2B5EF4-FFF2-40B4-BE49-F238E27FC236}">
                <a16:creationId xmlns:a16="http://schemas.microsoft.com/office/drawing/2014/main" id="{9F38CE68-D7B4-4893-A911-9EE7A14846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>
            <a:extLst>
              <a:ext uri="{FF2B5EF4-FFF2-40B4-BE49-F238E27FC236}">
                <a16:creationId xmlns:a16="http://schemas.microsoft.com/office/drawing/2014/main" id="{5D63F182-CD25-47B8-A5D6-FC4F67D7EE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2E5BFFB5-B88C-477E-BED6-84DCC8EC5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76CBF3-F2CD-46BA-9859-84B625F1881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>
            <a:extLst>
              <a:ext uri="{FF2B5EF4-FFF2-40B4-BE49-F238E27FC236}">
                <a16:creationId xmlns:a16="http://schemas.microsoft.com/office/drawing/2014/main" id="{55B2C72B-34DE-4525-AB41-92C4F7DE1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>
            <a:extLst>
              <a:ext uri="{FF2B5EF4-FFF2-40B4-BE49-F238E27FC236}">
                <a16:creationId xmlns:a16="http://schemas.microsoft.com/office/drawing/2014/main" id="{17381F98-6694-4769-91C8-80537E66FB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4FA3B358-1518-49F4-8150-D025336C8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83035F2-9241-4697-BD04-855D64B7E4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>
            <a:extLst>
              <a:ext uri="{FF2B5EF4-FFF2-40B4-BE49-F238E27FC236}">
                <a16:creationId xmlns:a16="http://schemas.microsoft.com/office/drawing/2014/main" id="{8422AF35-43A7-4D0E-956A-CD23994BCD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>
            <a:extLst>
              <a:ext uri="{FF2B5EF4-FFF2-40B4-BE49-F238E27FC236}">
                <a16:creationId xmlns:a16="http://schemas.microsoft.com/office/drawing/2014/main" id="{2068B26B-2499-41BA-8E44-21364831F3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07D5E876-7B0E-4A06-9628-9D5B718F84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466EA36-4E49-4047-8787-75346A2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>
            <a:extLst>
              <a:ext uri="{FF2B5EF4-FFF2-40B4-BE49-F238E27FC236}">
                <a16:creationId xmlns:a16="http://schemas.microsoft.com/office/drawing/2014/main" id="{D2434B12-4AB5-4333-B9A5-235C64C3DF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>
            <a:extLst>
              <a:ext uri="{FF2B5EF4-FFF2-40B4-BE49-F238E27FC236}">
                <a16:creationId xmlns:a16="http://schemas.microsoft.com/office/drawing/2014/main" id="{268D840B-9FF6-4DAE-B84E-790B9D5EE8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3B4C9A1D-77A1-4438-B1F7-E1A50D8B3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D3EDD91-81CA-4EF3-B0D0-8219BAA9055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>
            <a:extLst>
              <a:ext uri="{FF2B5EF4-FFF2-40B4-BE49-F238E27FC236}">
                <a16:creationId xmlns:a16="http://schemas.microsoft.com/office/drawing/2014/main" id="{F28BA052-2FA6-444E-B4A9-A73CD408ED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备注占位符 2">
            <a:extLst>
              <a:ext uri="{FF2B5EF4-FFF2-40B4-BE49-F238E27FC236}">
                <a16:creationId xmlns:a16="http://schemas.microsoft.com/office/drawing/2014/main" id="{22A6A1FB-1A5E-47BE-AC15-14905A3AB4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9151334B-058F-462B-B4D0-82764798A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614E1DA-D931-43AA-9256-A51D4C6878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>
            <a:extLst>
              <a:ext uri="{FF2B5EF4-FFF2-40B4-BE49-F238E27FC236}">
                <a16:creationId xmlns:a16="http://schemas.microsoft.com/office/drawing/2014/main" id="{A1DBF4C5-25BE-4D19-9AAC-38CA43E913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>
            <a:extLst>
              <a:ext uri="{FF2B5EF4-FFF2-40B4-BE49-F238E27FC236}">
                <a16:creationId xmlns:a16="http://schemas.microsoft.com/office/drawing/2014/main" id="{BC1487DD-2028-4962-B1CD-1AE6D1D548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F8DFAE54-E459-4504-A10E-3355F168F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2AC957B-94E4-497B-BC10-5ECE93F045BF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>
            <a:extLst>
              <a:ext uri="{FF2B5EF4-FFF2-40B4-BE49-F238E27FC236}">
                <a16:creationId xmlns:a16="http://schemas.microsoft.com/office/drawing/2014/main" id="{FE34B8CE-A541-4697-BF38-BEC6914F1C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备注占位符 2">
            <a:extLst>
              <a:ext uri="{FF2B5EF4-FFF2-40B4-BE49-F238E27FC236}">
                <a16:creationId xmlns:a16="http://schemas.microsoft.com/office/drawing/2014/main" id="{8A443C98-2416-42A5-8F70-51815F714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9DE1E418-1366-40EB-9DEE-DDCAEBC48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CA20AEA-3819-4840-99AA-CF6F827C028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>
            <a:extLst>
              <a:ext uri="{FF2B5EF4-FFF2-40B4-BE49-F238E27FC236}">
                <a16:creationId xmlns:a16="http://schemas.microsoft.com/office/drawing/2014/main" id="{6F87BAB6-DBA6-4915-AB7A-6E2F5ED8D1C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备注占位符 2">
            <a:extLst>
              <a:ext uri="{FF2B5EF4-FFF2-40B4-BE49-F238E27FC236}">
                <a16:creationId xmlns:a16="http://schemas.microsoft.com/office/drawing/2014/main" id="{044A2268-82A7-42C6-B476-B4B8343E8B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651A2D11-FA8F-4C6D-B854-1501CF3EA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27ADF58-EF82-4D3C-8766-B84F47469F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>
            <a:extLst>
              <a:ext uri="{FF2B5EF4-FFF2-40B4-BE49-F238E27FC236}">
                <a16:creationId xmlns:a16="http://schemas.microsoft.com/office/drawing/2014/main" id="{E54560BE-C023-4873-88A4-26AB1E0E00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>
            <a:extLst>
              <a:ext uri="{FF2B5EF4-FFF2-40B4-BE49-F238E27FC236}">
                <a16:creationId xmlns:a16="http://schemas.microsoft.com/office/drawing/2014/main" id="{C2650375-93FF-4DD8-A7D3-D0F2A27FC5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3852D234-7D58-4259-AC2D-FDC9ADF1F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A4820FA-AC44-41DD-92BC-89C45A98F71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>
            <a:extLst>
              <a:ext uri="{FF2B5EF4-FFF2-40B4-BE49-F238E27FC236}">
                <a16:creationId xmlns:a16="http://schemas.microsoft.com/office/drawing/2014/main" id="{4F888409-E23A-4F03-A90F-6612EE8FC4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2706" name="备注占位符 2">
            <a:extLst>
              <a:ext uri="{FF2B5EF4-FFF2-40B4-BE49-F238E27FC236}">
                <a16:creationId xmlns:a16="http://schemas.microsoft.com/office/drawing/2014/main" id="{3DF2AECC-A286-4D2D-A0A4-488F4992A9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2707" name="灯片编号占位符 3">
            <a:extLst>
              <a:ext uri="{FF2B5EF4-FFF2-40B4-BE49-F238E27FC236}">
                <a16:creationId xmlns:a16="http://schemas.microsoft.com/office/drawing/2014/main" id="{1532DEF6-A8D8-4B37-A7F4-F21DAFB2D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8CACC17-E979-4EE4-BDCC-CF590A5C968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>
            <a:extLst>
              <a:ext uri="{FF2B5EF4-FFF2-40B4-BE49-F238E27FC236}">
                <a16:creationId xmlns:a16="http://schemas.microsoft.com/office/drawing/2014/main" id="{378E7110-CB68-46B0-9A28-EEF63B48CBD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4" name="备注占位符 2">
            <a:extLst>
              <a:ext uri="{FF2B5EF4-FFF2-40B4-BE49-F238E27FC236}">
                <a16:creationId xmlns:a16="http://schemas.microsoft.com/office/drawing/2014/main" id="{87D926C2-0F5E-4EB7-95CB-F388BC912B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4755" name="灯片编号占位符 3">
            <a:extLst>
              <a:ext uri="{FF2B5EF4-FFF2-40B4-BE49-F238E27FC236}">
                <a16:creationId xmlns:a16="http://schemas.microsoft.com/office/drawing/2014/main" id="{2685CD80-FF75-444E-B521-901ACBA42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6371A1D-E2B1-4DA2-B4D7-20D394C6D6F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>
            <a:extLst>
              <a:ext uri="{FF2B5EF4-FFF2-40B4-BE49-F238E27FC236}">
                <a16:creationId xmlns:a16="http://schemas.microsoft.com/office/drawing/2014/main" id="{64F71343-16F0-416E-A04A-35969FB7D3A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2" name="备注占位符 2">
            <a:extLst>
              <a:ext uri="{FF2B5EF4-FFF2-40B4-BE49-F238E27FC236}">
                <a16:creationId xmlns:a16="http://schemas.microsoft.com/office/drawing/2014/main" id="{99BA7932-6750-4115-8040-F8362FEF31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6803" name="灯片编号占位符 3">
            <a:extLst>
              <a:ext uri="{FF2B5EF4-FFF2-40B4-BE49-F238E27FC236}">
                <a16:creationId xmlns:a16="http://schemas.microsoft.com/office/drawing/2014/main" id="{88B9B26E-41D5-4089-AB84-4E46C3228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E2CB9A3-2EEE-45CC-9037-6A546ABF40C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>
            <a:extLst>
              <a:ext uri="{FF2B5EF4-FFF2-40B4-BE49-F238E27FC236}">
                <a16:creationId xmlns:a16="http://schemas.microsoft.com/office/drawing/2014/main" id="{FBC2D3BD-4622-4B7D-955D-F1B9206B737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8850" name="备注占位符 2">
            <a:extLst>
              <a:ext uri="{FF2B5EF4-FFF2-40B4-BE49-F238E27FC236}">
                <a16:creationId xmlns:a16="http://schemas.microsoft.com/office/drawing/2014/main" id="{E83A3108-928E-429F-B66D-691F07E437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8851" name="灯片编号占位符 3">
            <a:extLst>
              <a:ext uri="{FF2B5EF4-FFF2-40B4-BE49-F238E27FC236}">
                <a16:creationId xmlns:a16="http://schemas.microsoft.com/office/drawing/2014/main" id="{7BD8997F-B542-4391-80EB-36C4CDF7B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6352C3-54D0-4C22-B87D-BB34D5F76A9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>
            <a:extLst>
              <a:ext uri="{FF2B5EF4-FFF2-40B4-BE49-F238E27FC236}">
                <a16:creationId xmlns:a16="http://schemas.microsoft.com/office/drawing/2014/main" id="{061BAC28-7FDD-4FA8-B909-AC091997C0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0898" name="备注占位符 2">
            <a:extLst>
              <a:ext uri="{FF2B5EF4-FFF2-40B4-BE49-F238E27FC236}">
                <a16:creationId xmlns:a16="http://schemas.microsoft.com/office/drawing/2014/main" id="{60DAF90D-0658-4707-85F1-4A7B0131FD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0899" name="灯片编号占位符 3">
            <a:extLst>
              <a:ext uri="{FF2B5EF4-FFF2-40B4-BE49-F238E27FC236}">
                <a16:creationId xmlns:a16="http://schemas.microsoft.com/office/drawing/2014/main" id="{B37FC21C-ECDD-4793-AE2E-25B462E22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E0AAC74-5FAF-441A-8144-A296B2C5CEB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>
            <a:extLst>
              <a:ext uri="{FF2B5EF4-FFF2-40B4-BE49-F238E27FC236}">
                <a16:creationId xmlns:a16="http://schemas.microsoft.com/office/drawing/2014/main" id="{974CA9AB-B0C9-46C2-93F0-C411B1367F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2946" name="备注占位符 2">
            <a:extLst>
              <a:ext uri="{FF2B5EF4-FFF2-40B4-BE49-F238E27FC236}">
                <a16:creationId xmlns:a16="http://schemas.microsoft.com/office/drawing/2014/main" id="{D648359F-F1C6-4C21-AF41-CF47522BDE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2947" name="灯片编号占位符 3">
            <a:extLst>
              <a:ext uri="{FF2B5EF4-FFF2-40B4-BE49-F238E27FC236}">
                <a16:creationId xmlns:a16="http://schemas.microsoft.com/office/drawing/2014/main" id="{B6741238-DF6F-404A-B0EE-1AF4EF1896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B6F52A1-A72A-4D84-8611-4AF2BCE3D84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>
            <a:extLst>
              <a:ext uri="{FF2B5EF4-FFF2-40B4-BE49-F238E27FC236}">
                <a16:creationId xmlns:a16="http://schemas.microsoft.com/office/drawing/2014/main" id="{61EB3786-AF87-4B0C-B75B-35BB8818BA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4" name="备注占位符 2">
            <a:extLst>
              <a:ext uri="{FF2B5EF4-FFF2-40B4-BE49-F238E27FC236}">
                <a16:creationId xmlns:a16="http://schemas.microsoft.com/office/drawing/2014/main" id="{F9DFBFDE-9BE8-42F3-AF50-49540F2F8F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4995" name="灯片编号占位符 3">
            <a:extLst>
              <a:ext uri="{FF2B5EF4-FFF2-40B4-BE49-F238E27FC236}">
                <a16:creationId xmlns:a16="http://schemas.microsoft.com/office/drawing/2014/main" id="{2B1FC262-0937-4C40-8AC2-DF9A690F5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0AF796E-2E9E-42BF-A5F9-F9A5C4F64D3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>
            <a:extLst>
              <a:ext uri="{FF2B5EF4-FFF2-40B4-BE49-F238E27FC236}">
                <a16:creationId xmlns:a16="http://schemas.microsoft.com/office/drawing/2014/main" id="{CA78B5A7-E712-4376-8414-571EFB0658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7042" name="备注占位符 2">
            <a:extLst>
              <a:ext uri="{FF2B5EF4-FFF2-40B4-BE49-F238E27FC236}">
                <a16:creationId xmlns:a16="http://schemas.microsoft.com/office/drawing/2014/main" id="{4FC2488F-5D82-44E8-A29E-5B184A98E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A4903257-D118-4DD3-B1F1-6063B73AB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F15E2D-C108-4F23-A1EA-75FFE7EEF8D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>
            <a:extLst>
              <a:ext uri="{FF2B5EF4-FFF2-40B4-BE49-F238E27FC236}">
                <a16:creationId xmlns:a16="http://schemas.microsoft.com/office/drawing/2014/main" id="{46EF8FD6-DCF2-4E2B-8AA1-98E61F9F95E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9090" name="备注占位符 2">
            <a:extLst>
              <a:ext uri="{FF2B5EF4-FFF2-40B4-BE49-F238E27FC236}">
                <a16:creationId xmlns:a16="http://schemas.microsoft.com/office/drawing/2014/main" id="{1EDFE620-8CA8-4B28-A154-6F8A4FBB97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1" name="灯片编号占位符 3">
            <a:extLst>
              <a:ext uri="{FF2B5EF4-FFF2-40B4-BE49-F238E27FC236}">
                <a16:creationId xmlns:a16="http://schemas.microsoft.com/office/drawing/2014/main" id="{559DB80A-F8A5-41DC-B1C4-FA5ACC225F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CCCB62-778C-4A7D-B945-D74E43D5BFE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12422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>
            <a:extLst>
              <a:ext uri="{FF2B5EF4-FFF2-40B4-BE49-F238E27FC236}">
                <a16:creationId xmlns:a16="http://schemas.microsoft.com/office/drawing/2014/main" id="{ED6614FB-7ABD-47A1-A1E4-365FB3F44A4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1138" name="备注占位符 2">
            <a:extLst>
              <a:ext uri="{FF2B5EF4-FFF2-40B4-BE49-F238E27FC236}">
                <a16:creationId xmlns:a16="http://schemas.microsoft.com/office/drawing/2014/main" id="{6CB36994-1604-4101-9049-D46321BE59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1139" name="灯片编号占位符 3">
            <a:extLst>
              <a:ext uri="{FF2B5EF4-FFF2-40B4-BE49-F238E27FC236}">
                <a16:creationId xmlns:a16="http://schemas.microsoft.com/office/drawing/2014/main" id="{4A427BEF-AB08-4B8A-A806-1BD0AF46F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7B0A4C7-3967-4790-815F-4AE3E6CF6E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>
            <a:extLst>
              <a:ext uri="{FF2B5EF4-FFF2-40B4-BE49-F238E27FC236}">
                <a16:creationId xmlns:a16="http://schemas.microsoft.com/office/drawing/2014/main" id="{F82DAF97-BF03-47F6-8A5A-7FAE179A1B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3186" name="备注占位符 2">
            <a:extLst>
              <a:ext uri="{FF2B5EF4-FFF2-40B4-BE49-F238E27FC236}">
                <a16:creationId xmlns:a16="http://schemas.microsoft.com/office/drawing/2014/main" id="{BD6B34F0-7CDB-4167-BCB2-8BC56D9817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3187" name="灯片编号占位符 3">
            <a:extLst>
              <a:ext uri="{FF2B5EF4-FFF2-40B4-BE49-F238E27FC236}">
                <a16:creationId xmlns:a16="http://schemas.microsoft.com/office/drawing/2014/main" id="{6C1D64E4-D42E-4C82-8FBD-0EB4BD533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B3812C2-DC04-4F8A-8028-6008BDAF32C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>
            <a:extLst>
              <a:ext uri="{FF2B5EF4-FFF2-40B4-BE49-F238E27FC236}">
                <a16:creationId xmlns:a16="http://schemas.microsoft.com/office/drawing/2014/main" id="{B4190575-3BC5-4A53-8573-6D08872923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>
            <a:extLst>
              <a:ext uri="{FF2B5EF4-FFF2-40B4-BE49-F238E27FC236}">
                <a16:creationId xmlns:a16="http://schemas.microsoft.com/office/drawing/2014/main" id="{3BB6E11B-C7D4-4290-879A-773FA962A7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>
            <a:extLst>
              <a:ext uri="{FF2B5EF4-FFF2-40B4-BE49-F238E27FC236}">
                <a16:creationId xmlns:a16="http://schemas.microsoft.com/office/drawing/2014/main" id="{2132EFA3-489B-457A-9FBF-8A95C755F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5B38D12-90CC-4ACB-9F7E-60294F4F37D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>
            <a:extLst>
              <a:ext uri="{FF2B5EF4-FFF2-40B4-BE49-F238E27FC236}">
                <a16:creationId xmlns:a16="http://schemas.microsoft.com/office/drawing/2014/main" id="{2C64966C-6796-44AF-A513-759FC6DE97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7282" name="备注占位符 2">
            <a:extLst>
              <a:ext uri="{FF2B5EF4-FFF2-40B4-BE49-F238E27FC236}">
                <a16:creationId xmlns:a16="http://schemas.microsoft.com/office/drawing/2014/main" id="{0BF12B4C-B4E9-4709-B21F-7C7F6345B0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7283" name="灯片编号占位符 3">
            <a:extLst>
              <a:ext uri="{FF2B5EF4-FFF2-40B4-BE49-F238E27FC236}">
                <a16:creationId xmlns:a16="http://schemas.microsoft.com/office/drawing/2014/main" id="{14691CA0-4EC3-43F3-AA7A-31C4C743F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CD2B188-A54F-4FAE-954F-8F5187FD6A3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>
            <a:extLst>
              <a:ext uri="{FF2B5EF4-FFF2-40B4-BE49-F238E27FC236}">
                <a16:creationId xmlns:a16="http://schemas.microsoft.com/office/drawing/2014/main" id="{DA2F6522-A268-4839-8A95-A842BBBF4F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1378" name="备注占位符 2">
            <a:extLst>
              <a:ext uri="{FF2B5EF4-FFF2-40B4-BE49-F238E27FC236}">
                <a16:creationId xmlns:a16="http://schemas.microsoft.com/office/drawing/2014/main" id="{141D41EF-8CA7-4278-A0CA-2ED94DD463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1379" name="灯片编号占位符 3">
            <a:extLst>
              <a:ext uri="{FF2B5EF4-FFF2-40B4-BE49-F238E27FC236}">
                <a16:creationId xmlns:a16="http://schemas.microsoft.com/office/drawing/2014/main" id="{FE7651F1-D3DC-4C58-8D02-7423BB7BA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809D36-9B4D-45A1-865B-646DB8F4683D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>
            <a:extLst>
              <a:ext uri="{FF2B5EF4-FFF2-40B4-BE49-F238E27FC236}">
                <a16:creationId xmlns:a16="http://schemas.microsoft.com/office/drawing/2014/main" id="{ED2CBFD5-BA15-4658-A110-40C8F26625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3426" name="备注占位符 2">
            <a:extLst>
              <a:ext uri="{FF2B5EF4-FFF2-40B4-BE49-F238E27FC236}">
                <a16:creationId xmlns:a16="http://schemas.microsoft.com/office/drawing/2014/main" id="{2810AFFA-7522-4029-8EA2-7FB45CEE83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3427" name="灯片编号占位符 3">
            <a:extLst>
              <a:ext uri="{FF2B5EF4-FFF2-40B4-BE49-F238E27FC236}">
                <a16:creationId xmlns:a16="http://schemas.microsoft.com/office/drawing/2014/main" id="{4E787596-CDDF-44F5-9E71-5338D4CD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03DF7F-B2F8-4144-9527-049645BB2FD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>
            <a:extLst>
              <a:ext uri="{FF2B5EF4-FFF2-40B4-BE49-F238E27FC236}">
                <a16:creationId xmlns:a16="http://schemas.microsoft.com/office/drawing/2014/main" id="{E6A2D21F-8A12-4700-BD8D-0194FBDF6A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5474" name="备注占位符 2">
            <a:extLst>
              <a:ext uri="{FF2B5EF4-FFF2-40B4-BE49-F238E27FC236}">
                <a16:creationId xmlns:a16="http://schemas.microsoft.com/office/drawing/2014/main" id="{52A60539-35AB-4E1E-9620-40CE6ADEB9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5475" name="灯片编号占位符 3">
            <a:extLst>
              <a:ext uri="{FF2B5EF4-FFF2-40B4-BE49-F238E27FC236}">
                <a16:creationId xmlns:a16="http://schemas.microsoft.com/office/drawing/2014/main" id="{D91E8B1A-283D-4FA7-B846-DE4FD6077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1402B8C-4B02-4A4D-A2EC-08C3C816F1F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>
            <a:extLst>
              <a:ext uri="{FF2B5EF4-FFF2-40B4-BE49-F238E27FC236}">
                <a16:creationId xmlns:a16="http://schemas.microsoft.com/office/drawing/2014/main" id="{6771CEC8-11A5-45BC-B598-62C3F22F1F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9570" name="备注占位符 2">
            <a:extLst>
              <a:ext uri="{FF2B5EF4-FFF2-40B4-BE49-F238E27FC236}">
                <a16:creationId xmlns:a16="http://schemas.microsoft.com/office/drawing/2014/main" id="{F03ABD4F-9D0C-4622-9D93-3EF77ADF6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1" name="灯片编号占位符 3">
            <a:extLst>
              <a:ext uri="{FF2B5EF4-FFF2-40B4-BE49-F238E27FC236}">
                <a16:creationId xmlns:a16="http://schemas.microsoft.com/office/drawing/2014/main" id="{C2B4AF8E-F3B0-4D26-BC08-DBD4DEEB2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483C31A-ECF2-464B-893B-1A3F86CE99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>
            <a:extLst>
              <a:ext uri="{FF2B5EF4-FFF2-40B4-BE49-F238E27FC236}">
                <a16:creationId xmlns:a16="http://schemas.microsoft.com/office/drawing/2014/main" id="{E3D20E9E-CEC5-43CA-923F-E7C136DE92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>
            <a:extLst>
              <a:ext uri="{FF2B5EF4-FFF2-40B4-BE49-F238E27FC236}">
                <a16:creationId xmlns:a16="http://schemas.microsoft.com/office/drawing/2014/main" id="{4B338E44-1F4C-42FF-A63E-417CD56276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4691" name="灯片编号占位符 3">
            <a:extLst>
              <a:ext uri="{FF2B5EF4-FFF2-40B4-BE49-F238E27FC236}">
                <a16:creationId xmlns:a16="http://schemas.microsoft.com/office/drawing/2014/main" id="{958F2CCE-126F-4BCC-83F5-3AFEA0368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8E9DA70-B2C7-4A5A-A3AB-76A9563008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>
            <a:extLst>
              <a:ext uri="{FF2B5EF4-FFF2-40B4-BE49-F238E27FC236}">
                <a16:creationId xmlns:a16="http://schemas.microsoft.com/office/drawing/2014/main" id="{0454A095-36A7-4E38-8E68-4C807EDC26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9810" name="备注占位符 2">
            <a:extLst>
              <a:ext uri="{FF2B5EF4-FFF2-40B4-BE49-F238E27FC236}">
                <a16:creationId xmlns:a16="http://schemas.microsoft.com/office/drawing/2014/main" id="{7936B18C-E71D-4815-B0DD-474C897DD4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27A87565-C2CE-4689-AED1-FEC79E7E9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D4444DF-AC7B-45E1-BE4A-AD1A012EDD8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D0A8007A-17DC-4BF6-B113-E6536BA4DA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60C3AB76-7385-48B5-AA80-E66435F3C3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8896008-FAF2-41DC-BC09-E5BEB94AC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7F4CB48-8195-461B-A931-EAD7252A7B9B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036DAFB7-441F-452C-8057-E2366AD143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64C8BA08-B534-4513-9EEE-C4AB84CADE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84CB4314-8E49-4687-A902-EE77DC56A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9E78F11-D860-4F91-ADE8-A21BC22F300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52182F7A-C12F-47FE-9386-05E4810406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3E894821-2381-4A25-A0C6-7BB1808AE3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DF5FC1C8-6218-4D85-862C-0ACEFF555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70F2B75-1430-4238-96CD-5A2EC45A7CF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CFF021C-FDF1-489C-ACC7-3768D8FD15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1CD6F0B5-79B4-4D5F-BFCC-1878838599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A7BD38A-3969-453D-B56A-6CBA87165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2D6422A-3250-4D49-9A5D-D871DF602E5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3FD6E92D-8DC9-45A1-A6CE-AA21325B6B9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D669D33D-171F-401C-8342-7F52C6A370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5908AAD5-80A8-4496-9776-EDE4764B4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83593A9-7B66-4BF8-A43D-DAD54EA0A7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9</a:t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B6EE10-788B-478C-8CF7-78A1EF3BCA03}"/>
              </a:ext>
            </a:extLst>
          </p:cNvPr>
          <p:cNvSpPr/>
          <p:nvPr/>
        </p:nvSpPr>
        <p:spPr>
          <a:xfrm>
            <a:off x="0" y="1365250"/>
            <a:ext cx="9144000" cy="1920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AE747A-C25C-40CF-BA83-694677824CF5}"/>
              </a:ext>
            </a:extLst>
          </p:cNvPr>
          <p:cNvSpPr/>
          <p:nvPr/>
        </p:nvSpPr>
        <p:spPr>
          <a:xfrm>
            <a:off x="6588125" y="1365250"/>
            <a:ext cx="2227263" cy="192087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02" y="1894114"/>
            <a:ext cx="5310613" cy="523773"/>
          </a:xfrm>
        </p:spPr>
        <p:txBody>
          <a:bodyPr anchor="b">
            <a:normAutofit/>
          </a:bodyPr>
          <a:lstStyle>
            <a:lvl1pPr algn="r">
              <a:defRPr sz="24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101" y="2439658"/>
            <a:ext cx="5310613" cy="363228"/>
          </a:xfrm>
        </p:spPr>
        <p:txBody>
          <a:bodyPr anchor="b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AE2C8C-B113-4CF6-8098-95445432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AA1D99-369E-4BC0-A9FE-E6413925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DEF40D-18FD-41DF-9F75-9A4AC9D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441F8-A433-481F-957B-2B8CC9CAD2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08630"/>
            <a:ext cx="7887600" cy="38556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BDD7-67BD-4EA1-9002-18CA9DE8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74A6-3434-4C52-8618-EFC7D5D8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B81E-440B-45E3-9954-BF3CDCB4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A7E20-9E85-4553-845B-7253570FE6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8D7644-21E8-4543-9B64-92AD6493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C71349-BC39-4AC3-A2A5-4F3990A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D268E5-7EB5-4129-9BB4-E962C52F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6C1F-CEA0-48C9-B3F7-067CCE3AA8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6DD1-0036-44B2-8E37-6551583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3791-9348-48EF-8220-16654B5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1C45-DDDC-4BC4-AF14-0DBC34E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53DBB-E37B-4A9B-B037-718B2C455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9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ED972B-23EF-483E-A14B-EF1C90758987}"/>
              </a:ext>
            </a:extLst>
          </p:cNvPr>
          <p:cNvSpPr/>
          <p:nvPr/>
        </p:nvSpPr>
        <p:spPr>
          <a:xfrm>
            <a:off x="0" y="1882775"/>
            <a:ext cx="434975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824EB0-5E16-420E-8186-AD7DD91FEB96}"/>
              </a:ext>
            </a:extLst>
          </p:cNvPr>
          <p:cNvSpPr/>
          <p:nvPr/>
        </p:nvSpPr>
        <p:spPr>
          <a:xfrm>
            <a:off x="992188" y="1882775"/>
            <a:ext cx="8151812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1" y="2043113"/>
            <a:ext cx="7150894" cy="530339"/>
          </a:xfrm>
        </p:spPr>
        <p:txBody>
          <a:bodyPr anchor="b">
            <a:normAutofit/>
          </a:bodyPr>
          <a:lstStyle>
            <a:lvl1pPr>
              <a:defRPr sz="27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731" y="2756467"/>
            <a:ext cx="7150894" cy="358208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162691-893D-4891-89B1-895A18B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F47129-9059-4C11-9AD2-3B6D351A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F367-F12A-4538-BF2B-C6411F25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1ED9A-FFF6-49A5-8BDE-3EB3435C32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4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62" y="840581"/>
            <a:ext cx="3898025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5562" y="840581"/>
            <a:ext cx="3886200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AA9BFF-0476-4145-90AF-FD06B189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85984C-D5B7-4FA8-80D6-8131543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EEF64F-0C61-45AC-9B4E-2676ED9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3CDA-B217-44E5-9FD1-F4403AE08C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5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003697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621631"/>
            <a:ext cx="3868340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03697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21631"/>
            <a:ext cx="3887391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062" y="183356"/>
            <a:ext cx="7886700" cy="43100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43442C-9C53-4B6F-8FE8-D0C0C21C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AE2EC5-7920-41C3-8C24-F3277DEE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0DED0D-86BC-4CC5-A644-8C8F4B78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2F55E-2D44-4392-AB45-EE10F18E65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4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>
            <a:extLst>
              <a:ext uri="{FF2B5EF4-FFF2-40B4-BE49-F238E27FC236}">
                <a16:creationId xmlns:a16="http://schemas.microsoft.com/office/drawing/2014/main" id="{46C82889-BD83-4409-9ADB-41CD71765923}"/>
              </a:ext>
            </a:extLst>
          </p:cNvPr>
          <p:cNvSpPr>
            <a:spLocks noChangeArrowheads="1"/>
          </p:cNvSpPr>
          <p:nvPr/>
        </p:nvSpPr>
        <p:spPr bwMode="auto">
          <a:xfrm rot="21210126">
            <a:off x="2641600" y="1744663"/>
            <a:ext cx="674688" cy="1073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CC8616DE-B42D-4734-9272-30CE3F9489F8}"/>
              </a:ext>
            </a:extLst>
          </p:cNvPr>
          <p:cNvSpPr>
            <a:spLocks noChangeArrowheads="1"/>
          </p:cNvSpPr>
          <p:nvPr/>
        </p:nvSpPr>
        <p:spPr bwMode="auto">
          <a:xfrm rot="422379">
            <a:off x="3438525" y="1597025"/>
            <a:ext cx="674688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D621967-77B3-499E-9E50-CBB7BC5A1A62}"/>
              </a:ext>
            </a:extLst>
          </p:cNvPr>
          <p:cNvSpPr>
            <a:spLocks noChangeArrowheads="1"/>
          </p:cNvSpPr>
          <p:nvPr/>
        </p:nvSpPr>
        <p:spPr bwMode="auto">
          <a:xfrm rot="21179011">
            <a:off x="4235450" y="1744663"/>
            <a:ext cx="673100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C805710-4424-409B-A289-00C7B1B88E9D}"/>
              </a:ext>
            </a:extLst>
          </p:cNvPr>
          <p:cNvSpPr>
            <a:spLocks noChangeArrowheads="1"/>
          </p:cNvSpPr>
          <p:nvPr/>
        </p:nvSpPr>
        <p:spPr bwMode="auto">
          <a:xfrm rot="352131">
            <a:off x="5030788" y="1597025"/>
            <a:ext cx="674687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0E7126D8-63E1-4AC8-B9BD-548D848CC256}"/>
              </a:ext>
            </a:extLst>
          </p:cNvPr>
          <p:cNvSpPr>
            <a:spLocks noChangeArrowheads="1"/>
          </p:cNvSpPr>
          <p:nvPr/>
        </p:nvSpPr>
        <p:spPr bwMode="auto">
          <a:xfrm rot="21112894">
            <a:off x="5826125" y="1744663"/>
            <a:ext cx="676275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en-US" sz="4500">
              <a:solidFill>
                <a:srgbClr val="FFFFFF"/>
              </a:solidFill>
              <a:latin typeface="Arial" panose="020B0604020202020204" pitchFamily="34" charset="0"/>
              <a:ea typeface="方正中倩_GBK"/>
              <a:cs typeface="方正中倩_GBK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5E823F63-1B3F-4AB5-B5A0-A6BCA65132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225" y="4183063"/>
            <a:ext cx="125413" cy="84137"/>
          </a:xfrm>
          <a:custGeom>
            <a:avLst/>
            <a:gdLst>
              <a:gd name="T0" fmla="*/ 1897867 w 4974795"/>
              <a:gd name="T1" fmla="*/ 1805825 h 3320682"/>
              <a:gd name="T2" fmla="*/ 2485737 w 4974795"/>
              <a:gd name="T3" fmla="*/ 2315734 h 3320682"/>
              <a:gd name="T4" fmla="*/ 3073607 w 4974795"/>
              <a:gd name="T5" fmla="*/ 1805825 h 3320682"/>
              <a:gd name="T6" fmla="*/ 4820061 w 4974795"/>
              <a:gd name="T7" fmla="*/ 3320682 h 3320682"/>
              <a:gd name="T8" fmla="*/ 151413 w 4974795"/>
              <a:gd name="T9" fmla="*/ 3320682 h 3320682"/>
              <a:gd name="T10" fmla="*/ 1897867 w 4974795"/>
              <a:gd name="T11" fmla="*/ 1805825 h 3320682"/>
              <a:gd name="T12" fmla="*/ 0 w 4974795"/>
              <a:gd name="T13" fmla="*/ 159634 h 3320682"/>
              <a:gd name="T14" fmla="*/ 1788328 w 4974795"/>
              <a:gd name="T15" fmla="*/ 1710812 h 3320682"/>
              <a:gd name="T16" fmla="*/ 0 w 4974795"/>
              <a:gd name="T17" fmla="*/ 3261996 h 3320682"/>
              <a:gd name="T18" fmla="*/ 0 w 4974795"/>
              <a:gd name="T19" fmla="*/ 159634 h 3320682"/>
              <a:gd name="T20" fmla="*/ 4974795 w 4974795"/>
              <a:gd name="T21" fmla="*/ 156753 h 3320682"/>
              <a:gd name="T22" fmla="*/ 4974795 w 4974795"/>
              <a:gd name="T23" fmla="*/ 3264872 h 3320682"/>
              <a:gd name="T24" fmla="*/ 3183146 w 4974795"/>
              <a:gd name="T25" fmla="*/ 1710812 h 3320682"/>
              <a:gd name="T26" fmla="*/ 4974795 w 4974795"/>
              <a:gd name="T27" fmla="*/ 156753 h 3320682"/>
              <a:gd name="T28" fmla="*/ 35040 w 4974795"/>
              <a:gd name="T29" fmla="*/ 0 h 3320682"/>
              <a:gd name="T30" fmla="*/ 4936434 w 4974795"/>
              <a:gd name="T31" fmla="*/ 0 h 3320682"/>
              <a:gd name="T32" fmla="*/ 2485737 w 4974795"/>
              <a:gd name="T33" fmla="*/ 2125709 h 3320682"/>
              <a:gd name="T34" fmla="*/ 35040 w 4974795"/>
              <a:gd name="T35" fmla="*/ 0 h 3320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lnTo>
                  <a:pt x="1897867" y="1805825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lnTo>
                  <a:pt x="0" y="159634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lnTo>
                  <a:pt x="4974795" y="156753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lnTo>
                  <a:pt x="3504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B25DD317-7E26-453E-8643-3EB1D89781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22700" y="4397375"/>
            <a:ext cx="142875" cy="149225"/>
          </a:xfrm>
          <a:custGeom>
            <a:avLst/>
            <a:gdLst>
              <a:gd name="T0" fmla="*/ 135620 w 1119349"/>
              <a:gd name="T1" fmla="*/ 818456 h 1157433"/>
              <a:gd name="T2" fmla="*/ 108323 w 1119349"/>
              <a:gd name="T3" fmla="*/ 1103729 h 1157433"/>
              <a:gd name="T4" fmla="*/ 437069 w 1119349"/>
              <a:gd name="T5" fmla="*/ 1040437 h 1157433"/>
              <a:gd name="T6" fmla="*/ 135620 w 1119349"/>
              <a:gd name="T7" fmla="*/ 818456 h 1157433"/>
              <a:gd name="T8" fmla="*/ 582086 w 1119349"/>
              <a:gd name="T9" fmla="*/ 345816 h 1157433"/>
              <a:gd name="T10" fmla="*/ 413811 w 1119349"/>
              <a:gd name="T11" fmla="*/ 495363 h 1157433"/>
              <a:gd name="T12" fmla="*/ 750361 w 1119349"/>
              <a:gd name="T13" fmla="*/ 495364 h 1157433"/>
              <a:gd name="T14" fmla="*/ 582086 w 1119349"/>
              <a:gd name="T15" fmla="*/ 345816 h 1157433"/>
              <a:gd name="T16" fmla="*/ 954622 w 1119349"/>
              <a:gd name="T17" fmla="*/ 129 h 1157433"/>
              <a:gd name="T18" fmla="*/ 1081775 w 1119349"/>
              <a:gd name="T19" fmla="*/ 41196 h 1157433"/>
              <a:gd name="T20" fmla="*/ 1119349 w 1119349"/>
              <a:gd name="T21" fmla="*/ 116033 h 1157433"/>
              <a:gd name="T22" fmla="*/ 1093494 w 1119349"/>
              <a:gd name="T23" fmla="*/ 81508 h 1157433"/>
              <a:gd name="T24" fmla="*/ 737350 w 1119349"/>
              <a:gd name="T25" fmla="*/ 130602 h 1157433"/>
              <a:gd name="T26" fmla="*/ 1091569 w 1119349"/>
              <a:gd name="T27" fmla="*/ 582598 h 1157433"/>
              <a:gd name="T28" fmla="*/ 1085273 w 1119349"/>
              <a:gd name="T29" fmla="*/ 640757 h 1157433"/>
              <a:gd name="T30" fmla="*/ 755888 w 1119349"/>
              <a:gd name="T31" fmla="*/ 640756 h 1157433"/>
              <a:gd name="T32" fmla="*/ 719073 w 1119349"/>
              <a:gd name="T33" fmla="*/ 640757 h 1157433"/>
              <a:gd name="T34" fmla="*/ 408284 w 1119349"/>
              <a:gd name="T35" fmla="*/ 640757 h 1157433"/>
              <a:gd name="T36" fmla="*/ 582086 w 1119349"/>
              <a:gd name="T37" fmla="*/ 819383 h 1157433"/>
              <a:gd name="T38" fmla="*/ 725617 w 1119349"/>
              <a:gd name="T39" fmla="*/ 727992 h 1157433"/>
              <a:gd name="T40" fmla="*/ 1064773 w 1119349"/>
              <a:gd name="T41" fmla="*/ 727992 h 1157433"/>
              <a:gd name="T42" fmla="*/ 578539 w 1119349"/>
              <a:gd name="T43" fmla="*/ 1060320 h 1157433"/>
              <a:gd name="T44" fmla="*/ 470646 w 1119349"/>
              <a:gd name="T45" fmla="*/ 1048435 h 1157433"/>
              <a:gd name="T46" fmla="*/ 45670 w 1119349"/>
              <a:gd name="T47" fmla="*/ 1116267 h 1157433"/>
              <a:gd name="T48" fmla="*/ 124297 w 1119349"/>
              <a:gd name="T49" fmla="*/ 645271 h 1157433"/>
              <a:gd name="T50" fmla="*/ 130887 w 1119349"/>
              <a:gd name="T51" fmla="*/ 634433 h 1157433"/>
              <a:gd name="T52" fmla="*/ 163296 w 1119349"/>
              <a:gd name="T53" fmla="*/ 582889 h 1157433"/>
              <a:gd name="T54" fmla="*/ 189707 w 1119349"/>
              <a:gd name="T55" fmla="*/ 547372 h 1157433"/>
              <a:gd name="T56" fmla="*/ 249351 w 1119349"/>
              <a:gd name="T57" fmla="*/ 468810 h 1157433"/>
              <a:gd name="T58" fmla="*/ 288439 w 1119349"/>
              <a:gd name="T59" fmla="*/ 424719 h 1157433"/>
              <a:gd name="T60" fmla="*/ 341644 w 1119349"/>
              <a:gd name="T61" fmla="*/ 364703 h 1157433"/>
              <a:gd name="T62" fmla="*/ 498166 w 1119349"/>
              <a:gd name="T63" fmla="*/ 220924 h 1157433"/>
              <a:gd name="T64" fmla="*/ 65845 w 1119349"/>
              <a:gd name="T65" fmla="*/ 579499 h 1157433"/>
              <a:gd name="T66" fmla="*/ 578538 w 1119349"/>
              <a:gd name="T67" fmla="*/ 104878 h 1157433"/>
              <a:gd name="T68" fmla="*/ 651994 w 1119349"/>
              <a:gd name="T69" fmla="*/ 111773 h 1157433"/>
              <a:gd name="T70" fmla="*/ 954622 w 1119349"/>
              <a:gd name="T71" fmla="*/ 129 h 1157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6672EDE9-2D4A-4FF7-B9C5-C85F8013E9A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43338" y="3894138"/>
            <a:ext cx="101600" cy="119062"/>
          </a:xfrm>
          <a:custGeom>
            <a:avLst/>
            <a:gdLst>
              <a:gd name="T0" fmla="*/ 327445 w 396520"/>
              <a:gd name="T1" fmla="*/ 314600 h 469210"/>
              <a:gd name="T2" fmla="*/ 394054 w 396520"/>
              <a:gd name="T3" fmla="*/ 381803 h 469210"/>
              <a:gd name="T4" fmla="*/ 376990 w 396520"/>
              <a:gd name="T5" fmla="*/ 440944 h 469210"/>
              <a:gd name="T6" fmla="*/ 352485 w 396520"/>
              <a:gd name="T7" fmla="*/ 383463 h 469210"/>
              <a:gd name="T8" fmla="*/ 287162 w 396520"/>
              <a:gd name="T9" fmla="*/ 338581 h 469210"/>
              <a:gd name="T10" fmla="*/ 327445 w 396520"/>
              <a:gd name="T11" fmla="*/ 314600 h 469210"/>
              <a:gd name="T12" fmla="*/ 44367 w 396520"/>
              <a:gd name="T13" fmla="*/ 9445 h 469210"/>
              <a:gd name="T14" fmla="*/ 98716 w 396520"/>
              <a:gd name="T15" fmla="*/ 103893 h 469210"/>
              <a:gd name="T16" fmla="*/ 102812 w 396520"/>
              <a:gd name="T17" fmla="*/ 172874 h 469210"/>
              <a:gd name="T18" fmla="*/ 93679 w 396520"/>
              <a:gd name="T19" fmla="*/ 191748 h 469210"/>
              <a:gd name="T20" fmla="*/ 240363 w 396520"/>
              <a:gd name="T21" fmla="*/ 349244 h 469210"/>
              <a:gd name="T22" fmla="*/ 275564 w 396520"/>
              <a:gd name="T23" fmla="*/ 347108 h 469210"/>
              <a:gd name="T24" fmla="*/ 275884 w 396520"/>
              <a:gd name="T25" fmla="*/ 347663 h 469210"/>
              <a:gd name="T26" fmla="*/ 347507 w 396520"/>
              <a:gd name="T27" fmla="*/ 388530 h 469210"/>
              <a:gd name="T28" fmla="*/ 371399 w 396520"/>
              <a:gd name="T29" fmla="*/ 448117 h 469210"/>
              <a:gd name="T30" fmla="*/ 288158 w 396520"/>
              <a:gd name="T31" fmla="*/ 468159 h 469210"/>
              <a:gd name="T32" fmla="*/ 664 w 396520"/>
              <a:gd name="T33" fmla="*/ 89829 h 469210"/>
              <a:gd name="T34" fmla="*/ 14299 w 396520"/>
              <a:gd name="T35" fmla="*/ 39550 h 469210"/>
              <a:gd name="T36" fmla="*/ 44367 w 396520"/>
              <a:gd name="T37" fmla="*/ 9445 h 469210"/>
              <a:gd name="T38" fmla="*/ 85842 w 396520"/>
              <a:gd name="T39" fmla="*/ 6 h 469210"/>
              <a:gd name="T40" fmla="*/ 147962 w 396520"/>
              <a:gd name="T41" fmla="*/ 128156 h 469210"/>
              <a:gd name="T42" fmla="*/ 109217 w 396520"/>
              <a:gd name="T43" fmla="*/ 167957 h 469210"/>
              <a:gd name="T44" fmla="*/ 105273 w 396520"/>
              <a:gd name="T45" fmla="*/ 101024 h 469210"/>
              <a:gd name="T46" fmla="*/ 55177 w 396520"/>
              <a:gd name="T47" fmla="*/ 5105 h 469210"/>
              <a:gd name="T48" fmla="*/ 85842 w 396520"/>
              <a:gd name="T49" fmla="*/ 6 h 469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299" y="1545923"/>
            <a:ext cx="5321403" cy="127125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75200" y="3820350"/>
            <a:ext cx="17208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086000" y="4100175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86000" y="4352592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日期占位符 17">
            <a:extLst>
              <a:ext uri="{FF2B5EF4-FFF2-40B4-BE49-F238E27FC236}">
                <a16:creationId xmlns:a16="http://schemas.microsoft.com/office/drawing/2014/main" id="{E5420F59-70DB-40A5-8F23-316C3CC290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8">
            <a:extLst>
              <a:ext uri="{FF2B5EF4-FFF2-40B4-BE49-F238E27FC236}">
                <a16:creationId xmlns:a16="http://schemas.microsoft.com/office/drawing/2014/main" id="{E318AD28-8F0E-4F8E-B844-EF18ED2F8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19">
            <a:extLst>
              <a:ext uri="{FF2B5EF4-FFF2-40B4-BE49-F238E27FC236}">
                <a16:creationId xmlns:a16="http://schemas.microsoft.com/office/drawing/2014/main" id="{5C57002A-9371-49CD-91AD-C6560BFD4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D33F2A-AF51-440B-8C81-60E5186981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4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8BA4A-BF88-44F6-A770-A9965702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6F6B6-4D9C-4E30-BF57-9CF62E71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C1E0-14CD-43BD-9F8B-819A165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F9486-E8A1-4C2E-91BD-77365A6220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2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65950" y="48345"/>
            <a:ext cx="6812100" cy="704700"/>
          </a:xfrm>
        </p:spPr>
        <p:txBody>
          <a:bodyPr>
            <a:normAutofit/>
          </a:bodyPr>
          <a:lstStyle/>
          <a:p>
            <a:endParaRPr lang="zh-CN" altLang="en-US" noProof="1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65950" y="4238921"/>
            <a:ext cx="6812100" cy="448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350"/>
            </a:lvl1pPr>
          </a:lstStyle>
          <a:p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65622" y="792283"/>
            <a:ext cx="6812756" cy="34074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AB1833-8410-4237-BB15-04E8D66494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8EF059-4E77-4AE8-B230-23576442E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68E63-42AF-4EDF-B914-610C1601A0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040EBE7-C736-4E46-B6C7-210D907C3C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5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4378" y="284672"/>
            <a:ext cx="880973" cy="4309231"/>
          </a:xfrm>
        </p:spPr>
        <p:txBody>
          <a:bodyPr vert="eaVert"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284672"/>
            <a:ext cx="6915151" cy="430923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5A87-2F4A-4C99-82D3-B4493147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7F6E-F3A3-41F6-B7F8-34B80F03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3953-ED92-4FCE-9A0E-2D304338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E0477-504A-4B9E-B3D0-AB0BBC416E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56EB6B-2FE2-4B61-BF9D-BC4DFF90F702}"/>
              </a:ext>
            </a:extLst>
          </p:cNvPr>
          <p:cNvSpPr/>
          <p:nvPr/>
        </p:nvSpPr>
        <p:spPr>
          <a:xfrm>
            <a:off x="0" y="182563"/>
            <a:ext cx="9144000" cy="431800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3D0B59-E71A-49F3-B551-CA839C0F0463}"/>
              </a:ext>
            </a:extLst>
          </p:cNvPr>
          <p:cNvSpPr/>
          <p:nvPr/>
        </p:nvSpPr>
        <p:spPr>
          <a:xfrm>
            <a:off x="8402638" y="169863"/>
            <a:ext cx="533400" cy="461962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BD85D195-039B-463A-8874-18F24AF59AFB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385763" y="182563"/>
            <a:ext cx="7886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B03D96B-2A6E-427F-9E40-4919E267F2E2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14"/>
            </p:custDataLst>
          </p:nvPr>
        </p:nvSpPr>
        <p:spPr bwMode="auto">
          <a:xfrm>
            <a:off x="385763" y="882650"/>
            <a:ext cx="83851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E5F3-B267-4662-88B3-5A0C6CCD5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5BDE-F4F4-43AF-AD7E-9AA33842C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9DA0-ADFF-4356-87BD-A98B26F8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59696"/>
                </a:solidFill>
              </a:defRPr>
            </a:lvl1pPr>
          </a:lstStyle>
          <a:p>
            <a:fld id="{5AF0A57F-BAEF-4890-A34A-6E4DD830F61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12" r:id="rId3"/>
    <p:sldLayoutId id="2147483709" r:id="rId4"/>
    <p:sldLayoutId id="2147483708" r:id="rId5"/>
    <p:sldLayoutId id="2147483713" r:id="rId6"/>
    <p:sldLayoutId id="2147483714" r:id="rId7"/>
    <p:sldLayoutId id="2147483707" r:id="rId8"/>
    <p:sldLayoutId id="2147483715" r:id="rId9"/>
    <p:sldLayoutId id="2147483706" r:id="rId10"/>
    <p:sldLayoutId id="2147483705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0.xml"/><Relationship Id="rId6" Type="http://schemas.openxmlformats.org/officeDocument/2006/relationships/image" Target="../media/image44.jpe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278641-4931-4169-8212-5E87C0B5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1738313"/>
            <a:ext cx="68151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Android 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移动应用设计与开发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6">
            <a:extLst>
              <a:ext uri="{FF2B5EF4-FFF2-40B4-BE49-F238E27FC236}">
                <a16:creationId xmlns:a16="http://schemas.microsoft.com/office/drawing/2014/main" id="{59E83F5C-2670-49EB-A39D-DD9F3D6FEFB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4578" name="矩形 17">
              <a:extLst>
                <a:ext uri="{FF2B5EF4-FFF2-40B4-BE49-F238E27FC236}">
                  <a16:creationId xmlns:a16="http://schemas.microsoft.com/office/drawing/2014/main" id="{ADF374A1-B0C7-4B01-A6BA-56DAC760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79" name="矩形 18">
              <a:extLst>
                <a:ext uri="{FF2B5EF4-FFF2-40B4-BE49-F238E27FC236}">
                  <a16:creationId xmlns:a16="http://schemas.microsoft.com/office/drawing/2014/main" id="{9AE54EA0-424C-4725-84EF-00E618A2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5.1.4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4580" name="TextBox 108">
            <a:extLst>
              <a:ext uri="{FF2B5EF4-FFF2-40B4-BE49-F238E27FC236}">
                <a16:creationId xmlns:a16="http://schemas.microsoft.com/office/drawing/2014/main" id="{425F3807-24A4-4B8A-9D0B-14A99D8E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4581" name="组合 29">
            <a:extLst>
              <a:ext uri="{FF2B5EF4-FFF2-40B4-BE49-F238E27FC236}">
                <a16:creationId xmlns:a16="http://schemas.microsoft.com/office/drawing/2014/main" id="{D987F966-00BC-4C93-BC19-FF80464BB5F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06D6548-4826-4C30-BDA5-7F1F854457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77318B-C65D-48DE-B3D4-B8477660EF4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24584" name="图片 283">
            <a:extLst>
              <a:ext uri="{FF2B5EF4-FFF2-40B4-BE49-F238E27FC236}">
                <a16:creationId xmlns:a16="http://schemas.microsoft.com/office/drawing/2014/main" id="{4042A9AA-BD8E-4577-A337-D5995BB2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203325"/>
            <a:ext cx="2185988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15">
            <a:extLst>
              <a:ext uri="{FF2B5EF4-FFF2-40B4-BE49-F238E27FC236}">
                <a16:creationId xmlns:a16="http://schemas.microsoft.com/office/drawing/2014/main" id="{B99A809C-FD20-4DA5-8421-D4B14142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4050"/>
            <a:ext cx="4249738" cy="1477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ImageView </a:t>
            </a:r>
            <a:b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 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:src=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"@drawable/dog"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"@+id/imageView1"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/&gt;</a:t>
            </a:r>
            <a:endParaRPr lang="zh-CN" altLang="zh-CN" dirty="0"/>
          </a:p>
        </p:txBody>
      </p:sp>
      <p:pic>
        <p:nvPicPr>
          <p:cNvPr id="24586" name="图片 8">
            <a:extLst>
              <a:ext uri="{FF2B5EF4-FFF2-40B4-BE49-F238E27FC236}">
                <a16:creationId xmlns:a16="http://schemas.microsoft.com/office/drawing/2014/main" id="{3BF97AEE-9D69-46CE-A7E7-1E67412F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40" y="2132013"/>
            <a:ext cx="2045218" cy="244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矩形 9">
            <a:extLst>
              <a:ext uri="{FF2B5EF4-FFF2-40B4-BE49-F238E27FC236}">
                <a16:creationId xmlns:a16="http://schemas.microsoft.com/office/drawing/2014/main" id="{2372193A-52BA-4EA6-983D-167BD77D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853391"/>
            <a:ext cx="5021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https://github.com/HBU/AndroidDemo/tree/master/chapter05/ViewExample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132214-953C-44B5-BCA4-2EF91D326418}"/>
              </a:ext>
            </a:extLst>
          </p:cNvPr>
          <p:cNvSpPr txBox="1"/>
          <p:nvPr/>
        </p:nvSpPr>
        <p:spPr>
          <a:xfrm>
            <a:off x="3923955" y="21521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把图片拷贝到指定文件夹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7">
            <a:extLst>
              <a:ext uri="{FF2B5EF4-FFF2-40B4-BE49-F238E27FC236}">
                <a16:creationId xmlns:a16="http://schemas.microsoft.com/office/drawing/2014/main" id="{A5D711A1-F720-419A-A5ED-BCACBDE2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TextBox 108">
            <a:extLst>
              <a:ext uri="{FF2B5EF4-FFF2-40B4-BE49-F238E27FC236}">
                <a16:creationId xmlns:a16="http://schemas.microsoft.com/office/drawing/2014/main" id="{F0E4209D-4622-439D-B87F-486B50C4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</p:txBody>
      </p:sp>
      <p:grpSp>
        <p:nvGrpSpPr>
          <p:cNvPr id="26627" name="组合 29">
            <a:extLst>
              <a:ext uri="{FF2B5EF4-FFF2-40B4-BE49-F238E27FC236}">
                <a16:creationId xmlns:a16="http://schemas.microsoft.com/office/drawing/2014/main" id="{1BE81244-4BFE-47CC-ABB3-DCF0867E6F5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D207D1-0C8E-4CAE-9CC8-530CD8787C1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F9B119-8228-49CE-84CE-69B6DF6F30E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6630" name="文本框 6">
            <a:extLst>
              <a:ext uri="{FF2B5EF4-FFF2-40B4-BE49-F238E27FC236}">
                <a16:creationId xmlns:a16="http://schemas.microsoft.com/office/drawing/2014/main" id="{B6489B9C-5E7A-4BC0-9BDC-8FDCF19E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764273"/>
            <a:ext cx="3889260" cy="10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一、LinearLayout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二、RelativeLayout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三、TableLayout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E9ADA3-79DA-45AC-9613-7DD06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6" y="1535858"/>
            <a:ext cx="3776955" cy="3104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134CD5-03C1-47B0-A016-BE7B6E276223}"/>
              </a:ext>
            </a:extLst>
          </p:cNvPr>
          <p:cNvSpPr txBox="1"/>
          <p:nvPr/>
        </p:nvSpPr>
        <p:spPr>
          <a:xfrm>
            <a:off x="4575830" y="979923"/>
            <a:ext cx="30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ConstraintLayout</a:t>
            </a:r>
            <a:r>
              <a:rPr lang="zh-CN" altLang="en-US" dirty="0"/>
              <a:t>约束布局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886C2-3DAE-46E2-8B8B-6D4613E0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3" y="1959647"/>
            <a:ext cx="3546151" cy="2680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6">
            <a:extLst>
              <a:ext uri="{FF2B5EF4-FFF2-40B4-BE49-F238E27FC236}">
                <a16:creationId xmlns:a16="http://schemas.microsoft.com/office/drawing/2014/main" id="{5688D97D-143B-4802-B152-18192992F448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8674" name="矩形 17">
              <a:extLst>
                <a:ext uri="{FF2B5EF4-FFF2-40B4-BE49-F238E27FC236}">
                  <a16:creationId xmlns:a16="http://schemas.microsoft.com/office/drawing/2014/main" id="{DCF14EE2-2B75-4EE5-9E42-47A0ACCD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5" name="矩形 18">
              <a:extLst>
                <a:ext uri="{FF2B5EF4-FFF2-40B4-BE49-F238E27FC236}">
                  <a16:creationId xmlns:a16="http://schemas.microsoft.com/office/drawing/2014/main" id="{68F74DCC-C290-4C9F-B782-444BFEA04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28676" name="TextBox 108">
            <a:extLst>
              <a:ext uri="{FF2B5EF4-FFF2-40B4-BE49-F238E27FC236}">
                <a16:creationId xmlns:a16="http://schemas.microsoft.com/office/drawing/2014/main" id="{8FF63A9A-02D7-4157-AA6D-681E1BB4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8677" name="组合 29">
            <a:extLst>
              <a:ext uri="{FF2B5EF4-FFF2-40B4-BE49-F238E27FC236}">
                <a16:creationId xmlns:a16="http://schemas.microsoft.com/office/drawing/2014/main" id="{5A6C43E3-E37B-4C77-B245-C03D47C6FF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9859EC1-4334-4833-B4C1-19125BE50EF5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E938DC-BB8E-430E-9FC3-7E923E02912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8680" name="文本框 6">
            <a:extLst>
              <a:ext uri="{FF2B5EF4-FFF2-40B4-BE49-F238E27FC236}">
                <a16:creationId xmlns:a16="http://schemas.microsoft.com/office/drawing/2014/main" id="{1F7062B9-71C2-4F32-9818-800DA03AF0E7}"/>
              </a:ext>
            </a:extLst>
          </p:cNvPr>
          <p:cNvSpPr txBox="1"/>
          <p:nvPr/>
        </p:nvSpPr>
        <p:spPr>
          <a:xfrm>
            <a:off x="731838" y="1285875"/>
            <a:ext cx="4675187" cy="30003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第一种：垂直放置（VERTICAL）</a:t>
            </a:r>
            <a:endParaRPr lang="zh-CN" altLang="en-US" sz="1400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放置的控件或者容器只能在该列中的某个位置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两个控件之间只存在上下方向的关系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一列放满后，再添加的控件在屏幕之外，无法看见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第二种：水平放置（HORIZONTAL）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容器里面存放的控件或者容器只能以一行的形式出现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当放置水平方向满屏时不会自动换行，再放置的控件将在屏幕之外存在，无法看见</a:t>
            </a:r>
          </a:p>
        </p:txBody>
      </p:sp>
      <p:pic>
        <p:nvPicPr>
          <p:cNvPr id="28681" name="Picture 83" descr="device-2012-06-17-133448">
            <a:extLst>
              <a:ext uri="{FF2B5EF4-FFF2-40B4-BE49-F238E27FC236}">
                <a16:creationId xmlns:a16="http://schemas.microsoft.com/office/drawing/2014/main" id="{05E8EA6A-7470-4D68-A3FB-459D932D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85" y="1863948"/>
            <a:ext cx="16335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72" descr="device-2012-06-17-133553">
            <a:extLst>
              <a:ext uri="{FF2B5EF4-FFF2-40B4-BE49-F238E27FC236}">
                <a16:creationId xmlns:a16="http://schemas.microsoft.com/office/drawing/2014/main" id="{525937C9-7F90-4330-A919-6E0C4081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70" y="1285875"/>
            <a:ext cx="1603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1">
            <a:extLst>
              <a:ext uri="{FF2B5EF4-FFF2-40B4-BE49-F238E27FC236}">
                <a16:creationId xmlns:a16="http://schemas.microsoft.com/office/drawing/2014/main" id="{FF8C7234-B426-444E-894C-4D944F80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61327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https://github.com/HBU/AndroidDemo/tree/master/chapter05/LayOut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16">
            <a:extLst>
              <a:ext uri="{FF2B5EF4-FFF2-40B4-BE49-F238E27FC236}">
                <a16:creationId xmlns:a16="http://schemas.microsoft.com/office/drawing/2014/main" id="{C06AF87A-DA1E-466C-8A24-EB7F1ABB38E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0722" name="矩形 17">
              <a:extLst>
                <a:ext uri="{FF2B5EF4-FFF2-40B4-BE49-F238E27FC236}">
                  <a16:creationId xmlns:a16="http://schemas.microsoft.com/office/drawing/2014/main" id="{E23A51D9-2D77-4973-9C5B-E0A7956C3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23" name="矩形 18">
              <a:extLst>
                <a:ext uri="{FF2B5EF4-FFF2-40B4-BE49-F238E27FC236}">
                  <a16:creationId xmlns:a16="http://schemas.microsoft.com/office/drawing/2014/main" id="{94164E51-BDDE-41DF-A05D-B3D66968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30724" name="TextBox 108">
            <a:extLst>
              <a:ext uri="{FF2B5EF4-FFF2-40B4-BE49-F238E27FC236}">
                <a16:creationId xmlns:a16="http://schemas.microsoft.com/office/drawing/2014/main" id="{08A98AA6-D022-4AE8-B75E-48B6AA62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5" name="组合 29">
            <a:extLst>
              <a:ext uri="{FF2B5EF4-FFF2-40B4-BE49-F238E27FC236}">
                <a16:creationId xmlns:a16="http://schemas.microsoft.com/office/drawing/2014/main" id="{C6F85C1C-443D-4B2A-A98A-EECE1730DC3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F0AC8B-3A1D-43E3-8119-0F9F1604BB7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F7C4BD-E66A-4096-88D9-CD8339F88AB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B232A3-BBBA-4D28-B55D-0E3C1F84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822380"/>
              </p:ext>
            </p:extLst>
          </p:nvPr>
        </p:nvGraphicFramePr>
        <p:xfrm>
          <a:off x="395710" y="1344613"/>
          <a:ext cx="8424585" cy="331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线性布局中重要属性</a:t>
                      </a: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对应表示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298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android:orientation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设置控件或者容器存放的方式（</a:t>
                      </a:r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| vertical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818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，方便在使用时找到其引用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14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容器的宽度，该值必须设置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298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容器的高度，该值必须设置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036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设置该控件或者容器占父控件或者容器的比例。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6">
            <a:extLst>
              <a:ext uri="{FF2B5EF4-FFF2-40B4-BE49-F238E27FC236}">
                <a16:creationId xmlns:a16="http://schemas.microsoft.com/office/drawing/2014/main" id="{9FE55F54-5388-4D6E-9641-B3E80F2D566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2770" name="矩形 17">
              <a:extLst>
                <a:ext uri="{FF2B5EF4-FFF2-40B4-BE49-F238E27FC236}">
                  <a16:creationId xmlns:a16="http://schemas.microsoft.com/office/drawing/2014/main" id="{FFC46A92-01F0-48D7-B698-613037C9E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1" name="矩形 18">
              <a:extLst>
                <a:ext uri="{FF2B5EF4-FFF2-40B4-BE49-F238E27FC236}">
                  <a16:creationId xmlns:a16="http://schemas.microsoft.com/office/drawing/2014/main" id="{A14D49ED-5330-4DB4-9DCE-B865FBC5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2" name="TextBox 108">
            <a:extLst>
              <a:ext uri="{FF2B5EF4-FFF2-40B4-BE49-F238E27FC236}">
                <a16:creationId xmlns:a16="http://schemas.microsoft.com/office/drawing/2014/main" id="{971E2729-7352-4D0A-8243-22632BB4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29">
            <a:extLst>
              <a:ext uri="{FF2B5EF4-FFF2-40B4-BE49-F238E27FC236}">
                <a16:creationId xmlns:a16="http://schemas.microsoft.com/office/drawing/2014/main" id="{A307895E-E601-484F-AE03-F2CB815A4B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4C1411-0CB7-4431-9A59-2DEB692E142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6F895A-53F9-48BB-8D23-CD6A74BF31B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2776" name="文本框 4">
            <a:extLst>
              <a:ext uri="{FF2B5EF4-FFF2-40B4-BE49-F238E27FC236}">
                <a16:creationId xmlns:a16="http://schemas.microsoft.com/office/drawing/2014/main" id="{53DDEF95-2635-4D23-937F-69274C28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203325"/>
            <a:ext cx="7486650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相对布局，是指利用控件之间的相对位置关系来对布局进行放置。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换句话说，在该容器中的控件与其他任何一个控件或者容器（包括父控件）有相对关系。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6B9156-BB31-42CC-BF51-4B8191EDFD88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1979613"/>
          <a:ext cx="6696075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0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是否和父控件的顶部平齐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是否和父控件的底部平齐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是否和父控件的左边平齐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5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是否和父控件的右边平齐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android:layout_centerInParent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是否在父控件的中间位置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83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android:layout_centerInHorizontal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是否水平方向在父控件的中间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1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android:layout_centerInVertical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是否垂直方向在父控件的中间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16">
            <a:extLst>
              <a:ext uri="{FF2B5EF4-FFF2-40B4-BE49-F238E27FC236}">
                <a16:creationId xmlns:a16="http://schemas.microsoft.com/office/drawing/2014/main" id="{A94FCDEF-5A38-45BE-B2DA-6F745526ECDE}"/>
              </a:ext>
            </a:extLst>
          </p:cNvPr>
          <p:cNvGrpSpPr>
            <a:grpSpLocks/>
          </p:cNvGrpSpPr>
          <p:nvPr/>
        </p:nvGrpSpPr>
        <p:grpSpPr bwMode="auto">
          <a:xfrm>
            <a:off x="715054" y="770732"/>
            <a:ext cx="7496175" cy="885825"/>
            <a:chOff x="2954339" y="1349947"/>
            <a:chExt cx="7162269" cy="654494"/>
          </a:xfrm>
        </p:grpSpPr>
        <p:sp>
          <p:nvSpPr>
            <p:cNvPr id="34818" name="矩形 17">
              <a:extLst>
                <a:ext uri="{FF2B5EF4-FFF2-40B4-BE49-F238E27FC236}">
                  <a16:creationId xmlns:a16="http://schemas.microsoft.com/office/drawing/2014/main" id="{CD054D26-193F-482E-9041-4E37DC0BE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19" name="矩形 18">
              <a:extLst>
                <a:ext uri="{FF2B5EF4-FFF2-40B4-BE49-F238E27FC236}">
                  <a16:creationId xmlns:a16="http://schemas.microsoft.com/office/drawing/2014/main" id="{4DE447EC-C8D3-4F1D-A731-D43BBB79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RelativeLayout</a:t>
              </a:r>
              <a:endParaRPr lang="zh-CN" altLang="en-US" sz="1600" dirty="0"/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0" name="TextBox 108">
            <a:extLst>
              <a:ext uri="{FF2B5EF4-FFF2-40B4-BE49-F238E27FC236}">
                <a16:creationId xmlns:a16="http://schemas.microsoft.com/office/drawing/2014/main" id="{AFD26DD0-77B6-4864-B799-F98907F4C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9">
            <a:extLst>
              <a:ext uri="{FF2B5EF4-FFF2-40B4-BE49-F238E27FC236}">
                <a16:creationId xmlns:a16="http://schemas.microsoft.com/office/drawing/2014/main" id="{FF460350-5FC8-4C5F-80C1-81209CEBFEC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9BD759-9391-4698-8AC8-80D705512AA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6E4772-EF29-48F4-9232-9109EF67C25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4824" name="文本框 1">
            <a:extLst>
              <a:ext uri="{FF2B5EF4-FFF2-40B4-BE49-F238E27FC236}">
                <a16:creationId xmlns:a16="http://schemas.microsoft.com/office/drawing/2014/main" id="{8A312DE3-65CB-42FD-8CF0-A9EB44CA8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17427"/>
            <a:ext cx="231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宋体" panose="02010600030101010101" pitchFamily="2" charset="-122"/>
                <a:sym typeface="宋体" panose="02010600030101010101" pitchFamily="2" charset="-122"/>
              </a:rPr>
              <a:t>RelativeLayout</a:t>
            </a:r>
            <a:r>
              <a:rPr lang="zh-CN" altLang="en-US" sz="1400" dirty="0">
                <a:latin typeface="宋体" panose="02010600030101010101" pitchFamily="2" charset="-122"/>
                <a:sym typeface="宋体" panose="02010600030101010101" pitchFamily="2" charset="-122"/>
              </a:rPr>
              <a:t>的重要属性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CB483E-81F3-40A0-9D55-5CFD07E6C95A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1500188"/>
          <a:ext cx="7956550" cy="35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4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的顶部平齐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（代表控件或者容器的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，可以是父控件的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的底部平齐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8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android:layout_above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的上面，该控件的底部与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android:layout_below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的下面，该控件的顶部与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android:layout_toRightOf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的右边，该控件的左边与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android:layout_toLeftOf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的左边，该控件的右边与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16">
            <a:extLst>
              <a:ext uri="{FF2B5EF4-FFF2-40B4-BE49-F238E27FC236}">
                <a16:creationId xmlns:a16="http://schemas.microsoft.com/office/drawing/2014/main" id="{19EFA542-D2B8-4716-BE99-8BD73659C69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6866" name="矩形 17">
              <a:extLst>
                <a:ext uri="{FF2B5EF4-FFF2-40B4-BE49-F238E27FC236}">
                  <a16:creationId xmlns:a16="http://schemas.microsoft.com/office/drawing/2014/main" id="{61636B53-EBC0-491A-8FE0-EB754D73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67" name="矩形 18">
              <a:extLst>
                <a:ext uri="{FF2B5EF4-FFF2-40B4-BE49-F238E27FC236}">
                  <a16:creationId xmlns:a16="http://schemas.microsoft.com/office/drawing/2014/main" id="{0BD21B91-D16A-48B3-82A5-A370FDB8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8" name="TextBox 108">
            <a:extLst>
              <a:ext uri="{FF2B5EF4-FFF2-40B4-BE49-F238E27FC236}">
                <a16:creationId xmlns:a16="http://schemas.microsoft.com/office/drawing/2014/main" id="{CCAE8DCA-8762-4E4F-A56A-29F150B4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29">
            <a:extLst>
              <a:ext uri="{FF2B5EF4-FFF2-40B4-BE49-F238E27FC236}">
                <a16:creationId xmlns:a16="http://schemas.microsoft.com/office/drawing/2014/main" id="{6E9F1CFB-E548-4AD4-A56C-FC6C2F4813F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71B2E6-DDA0-447A-AA95-4620DCC49242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4581A3-4453-4849-BC50-998DE13D068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6872" name="文本框 1">
            <a:extLst>
              <a:ext uri="{FF2B5EF4-FFF2-40B4-BE49-F238E27FC236}">
                <a16:creationId xmlns:a16="http://schemas.microsoft.com/office/drawing/2014/main" id="{8B0E1FB5-7604-4A49-899F-03D202F5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1125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Arial" panose="020B0604020202020204" pitchFamily="34" charset="0"/>
              </a:rPr>
              <a:t>上下左右关系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73" name="图片 3" descr="device-2012-06-17-142453">
            <a:extLst>
              <a:ext uri="{FF2B5EF4-FFF2-40B4-BE49-F238E27FC236}">
                <a16:creationId xmlns:a16="http://schemas.microsoft.com/office/drawing/2014/main" id="{F3B99D3F-691E-4AF3-A133-2409C20B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474788"/>
            <a:ext cx="2003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内容占位符 4" descr="xian">
            <a:extLst>
              <a:ext uri="{FF2B5EF4-FFF2-40B4-BE49-F238E27FC236}">
                <a16:creationId xmlns:a16="http://schemas.microsoft.com/office/drawing/2014/main" id="{B34C8F26-8A3C-42C2-93D4-B501B5D577F7}"/>
              </a:ext>
            </a:extLst>
          </p:cNvPr>
          <p:cNvPicPr>
            <a:picLocks noGrp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557338"/>
            <a:ext cx="1906587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图片 6" descr="相对">
            <a:extLst>
              <a:ext uri="{FF2B5EF4-FFF2-40B4-BE49-F238E27FC236}">
                <a16:creationId xmlns:a16="http://schemas.microsoft.com/office/drawing/2014/main" id="{536E8C51-31F0-4A01-86F2-7F320DDB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57338"/>
            <a:ext cx="18859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文本框 3">
            <a:extLst>
              <a:ext uri="{FF2B5EF4-FFF2-40B4-BE49-F238E27FC236}">
                <a16:creationId xmlns:a16="http://schemas.microsoft.com/office/drawing/2014/main" id="{285976F2-5042-46A1-90BC-6B6625D65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737100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</a:rPr>
              <a:t>LinearLayout</a:t>
            </a:r>
            <a:r>
              <a:rPr lang="zh-CN" altLang="en-US" sz="1200">
                <a:latin typeface="Arial" panose="020B0604020202020204" pitchFamily="34" charset="0"/>
              </a:rPr>
              <a:t>布局</a:t>
            </a:r>
            <a:endParaRPr lang="zh-CN" altLang="en-US" sz="1200"/>
          </a:p>
        </p:txBody>
      </p:sp>
      <p:sp>
        <p:nvSpPr>
          <p:cNvPr id="36877" name="文本框 5">
            <a:extLst>
              <a:ext uri="{FF2B5EF4-FFF2-40B4-BE49-F238E27FC236}">
                <a16:creationId xmlns:a16="http://schemas.microsoft.com/office/drawing/2014/main" id="{C9718403-3373-424A-A3CB-E47F0F0B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213" y="4718050"/>
            <a:ext cx="1493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  <a:sym typeface="宋体" panose="02010600030101010101" pitchFamily="2" charset="-122"/>
              </a:rPr>
              <a:t>RelativeLayout</a:t>
            </a:r>
            <a:r>
              <a:rPr lang="zh-CN" altLang="en-US" sz="1200">
                <a:latin typeface="Arial" panose="020B0604020202020204" pitchFamily="34" charset="0"/>
                <a:sym typeface="宋体" panose="02010600030101010101" pitchFamily="2" charset="-122"/>
              </a:rPr>
              <a:t>布局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16">
            <a:extLst>
              <a:ext uri="{FF2B5EF4-FFF2-40B4-BE49-F238E27FC236}">
                <a16:creationId xmlns:a16="http://schemas.microsoft.com/office/drawing/2014/main" id="{B7E9F31B-3374-4E94-82FB-169DDBD77C18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820825"/>
            <a:ext cx="7854950" cy="884151"/>
            <a:chOff x="2611545" y="1351184"/>
            <a:chExt cx="7505063" cy="653257"/>
          </a:xfrm>
        </p:grpSpPr>
        <p:sp>
          <p:nvSpPr>
            <p:cNvPr id="40962" name="矩形 17">
              <a:extLst>
                <a:ext uri="{FF2B5EF4-FFF2-40B4-BE49-F238E27FC236}">
                  <a16:creationId xmlns:a16="http://schemas.microsoft.com/office/drawing/2014/main" id="{2EFD79C4-AE2F-4014-AF5C-62C8CAF90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3" name="矩形 18">
              <a:extLst>
                <a:ext uri="{FF2B5EF4-FFF2-40B4-BE49-F238E27FC236}">
                  <a16:creationId xmlns:a16="http://schemas.microsoft.com/office/drawing/2014/main" id="{FCF361F8-BFC2-4C7F-8674-81ED9F30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545" y="1351184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TableLayout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4" name="TextBox 108">
            <a:extLst>
              <a:ext uri="{FF2B5EF4-FFF2-40B4-BE49-F238E27FC236}">
                <a16:creationId xmlns:a16="http://schemas.microsoft.com/office/drawing/2014/main" id="{4A624457-1289-41AB-9DF5-8B84F171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5" name="组合 29">
            <a:extLst>
              <a:ext uri="{FF2B5EF4-FFF2-40B4-BE49-F238E27FC236}">
                <a16:creationId xmlns:a16="http://schemas.microsoft.com/office/drawing/2014/main" id="{AE5892C8-1D01-4819-95D3-CB911909BAA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6419F10-1733-44FB-8E27-40F6C7FC8F0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404F22-5B09-457B-82C9-DC83E905A36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0968" name="文本框 1">
            <a:extLst>
              <a:ext uri="{FF2B5EF4-FFF2-40B4-BE49-F238E27FC236}">
                <a16:creationId xmlns:a16="http://schemas.microsoft.com/office/drawing/2014/main" id="{3EF90146-B842-4476-9FBB-50C1F6FC4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77962"/>
            <a:ext cx="8158163" cy="133453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表格布局，指该容器是一个表格，放置控件时，控件的位置坐落在表格的某个位置上。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，所以其具有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的属性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中的每一行用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表示，每一列就是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中的个数指定的。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16">
            <a:extLst>
              <a:ext uri="{FF2B5EF4-FFF2-40B4-BE49-F238E27FC236}">
                <a16:creationId xmlns:a16="http://schemas.microsoft.com/office/drawing/2014/main" id="{EC4C701A-2358-4D58-9C79-A38CCD76979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3010" name="矩形 17">
              <a:extLst>
                <a:ext uri="{FF2B5EF4-FFF2-40B4-BE49-F238E27FC236}">
                  <a16:creationId xmlns:a16="http://schemas.microsoft.com/office/drawing/2014/main" id="{F8267FFD-936C-4A67-8D13-1CFA735BA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11" name="矩形 18">
              <a:extLst>
                <a:ext uri="{FF2B5EF4-FFF2-40B4-BE49-F238E27FC236}">
                  <a16:creationId xmlns:a16="http://schemas.microsoft.com/office/drawing/2014/main" id="{4F17B55E-EADB-4172-AFAA-F2CA909F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5.2.4 TableLayout</a:t>
              </a:r>
            </a:p>
          </p:txBody>
        </p:sp>
      </p:grpSp>
      <p:sp>
        <p:nvSpPr>
          <p:cNvPr id="43012" name="TextBox 108">
            <a:extLst>
              <a:ext uri="{FF2B5EF4-FFF2-40B4-BE49-F238E27FC236}">
                <a16:creationId xmlns:a16="http://schemas.microsoft.com/office/drawing/2014/main" id="{59F206D1-FC7C-47B2-9B0B-B3AFD9F01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013" name="组合 29">
            <a:extLst>
              <a:ext uri="{FF2B5EF4-FFF2-40B4-BE49-F238E27FC236}">
                <a16:creationId xmlns:a16="http://schemas.microsoft.com/office/drawing/2014/main" id="{A8B0A438-4B65-4630-AC32-4F195B13DC3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012789-B0D4-49D5-B3F4-FB0F06CBBD7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1F1852-815C-49E6-A8A7-0DC6FDDFB53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3016" name="图片 3" descr="device-2012-06-17-142453">
            <a:extLst>
              <a:ext uri="{FF2B5EF4-FFF2-40B4-BE49-F238E27FC236}">
                <a16:creationId xmlns:a16="http://schemas.microsoft.com/office/drawing/2014/main" id="{549DBAF5-3274-4DDC-9230-BD340DFF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5" y="1619961"/>
            <a:ext cx="2116137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4" descr="表格">
            <a:extLst>
              <a:ext uri="{FF2B5EF4-FFF2-40B4-BE49-F238E27FC236}">
                <a16:creationId xmlns:a16="http://schemas.microsoft.com/office/drawing/2014/main" id="{64AA0F0C-6668-4FB2-B79B-B3A9BA08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17663"/>
            <a:ext cx="2159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文本框 2">
            <a:extLst>
              <a:ext uri="{FF2B5EF4-FFF2-40B4-BE49-F238E27FC236}">
                <a16:creationId xmlns:a16="http://schemas.microsoft.com/office/drawing/2014/main" id="{D02AA434-2B9E-4687-B12B-A0292B8CF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71575"/>
            <a:ext cx="305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宋体" panose="02010600030101010101" pitchFamily="2" charset="-122"/>
                <a:sym typeface="宋体" panose="02010600030101010101" pitchFamily="2" charset="-122"/>
              </a:rPr>
              <a:t>同样采用登陆界面来分析表格布局：</a:t>
            </a:r>
            <a:endParaRPr lang="zh-CN" altLang="en-US" sz="140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16">
            <a:extLst>
              <a:ext uri="{FF2B5EF4-FFF2-40B4-BE49-F238E27FC236}">
                <a16:creationId xmlns:a16="http://schemas.microsoft.com/office/drawing/2014/main" id="{35A8D97D-AE80-4F50-93CA-F75B1AFF83F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7106" name="矩形 17">
              <a:extLst>
                <a:ext uri="{FF2B5EF4-FFF2-40B4-BE49-F238E27FC236}">
                  <a16:creationId xmlns:a16="http://schemas.microsoft.com/office/drawing/2014/main" id="{7E8BEDAB-7E02-4690-8A11-B0C3340F9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矩形 18">
              <a:extLst>
                <a:ext uri="{FF2B5EF4-FFF2-40B4-BE49-F238E27FC236}">
                  <a16:creationId xmlns:a16="http://schemas.microsoft.com/office/drawing/2014/main" id="{2C67B0D4-CC4C-4D67-B5F9-56836AB4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5.2.5 AbsoluteLayout</a:t>
              </a:r>
            </a:p>
          </p:txBody>
        </p:sp>
      </p:grpSp>
      <p:sp>
        <p:nvSpPr>
          <p:cNvPr id="47108" name="TextBox 108">
            <a:extLst>
              <a:ext uri="{FF2B5EF4-FFF2-40B4-BE49-F238E27FC236}">
                <a16:creationId xmlns:a16="http://schemas.microsoft.com/office/drawing/2014/main" id="{AE020B38-15E5-40BF-8C92-14E194C8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109" name="组合 29">
            <a:extLst>
              <a:ext uri="{FF2B5EF4-FFF2-40B4-BE49-F238E27FC236}">
                <a16:creationId xmlns:a16="http://schemas.microsoft.com/office/drawing/2014/main" id="{ACF19EFE-DDC3-4805-8EDB-C242BF6983E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6C7F24-75CD-46A2-AA26-ACC1F1CF330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900CF7E-619E-44A5-B326-B20DC79BA0F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7112" name="文本框 2">
            <a:extLst>
              <a:ext uri="{FF2B5EF4-FFF2-40B4-BE49-F238E27FC236}">
                <a16:creationId xmlns:a16="http://schemas.microsoft.com/office/drawing/2014/main" id="{5204A20B-67C0-4C95-BD10-E3FB2528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704975"/>
            <a:ext cx="7970837" cy="109696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         绝对布局，是指以屏幕左上角为坐标原点（</a:t>
            </a:r>
            <a:r>
              <a:rPr lang="en-US" altLang="zh-CN" sz="1400" dirty="0"/>
              <a:t>0,0</a:t>
            </a:r>
            <a:r>
              <a:rPr lang="zh-CN" altLang="en-US" sz="1400" dirty="0"/>
              <a:t>），控件在容器中的位置以坐标的形式存在，可以随意指定控件的坐标位置，非常灵活。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       在开发过程中很少使用，原因是</a:t>
            </a:r>
            <a:r>
              <a:rPr lang="zh-CN" altLang="en-US" b="1" dirty="0">
                <a:solidFill>
                  <a:srgbClr val="FF0000"/>
                </a:solidFill>
              </a:rPr>
              <a:t>屏幕兼容性不好</a:t>
            </a:r>
            <a:r>
              <a:rPr lang="zh-CN" altLang="en-US" sz="1400" dirty="0">
                <a:solidFill>
                  <a:srgbClr val="FF0000"/>
                </a:solidFill>
              </a:rPr>
              <a:t>，不便控制两个控件之间的位置。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>
            <a:extLst>
              <a:ext uri="{FF2B5EF4-FFF2-40B4-BE49-F238E27FC236}">
                <a16:creationId xmlns:a16="http://schemas.microsoft.com/office/drawing/2014/main" id="{7F4248A4-F55C-4473-850B-4FD63D2B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50" y="1350963"/>
            <a:ext cx="3643313" cy="26141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>
            <a:spAutoFit/>
          </a:bodyPr>
          <a:lstStyle>
            <a:lvl1pPr marL="214313" indent="-2143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5.1 View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5.2 Layout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5.3 Dialog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对话框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5.4 Menu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菜单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5.5 Toast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吐司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5.6 Notification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通知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5.7 List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列表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5.8 </a:t>
            </a:r>
            <a:r>
              <a:rPr lang="en-US" altLang="zh-CN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AppWidget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小部件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CF703-373F-4C19-A3AF-31D0C6BAF4EC}"/>
              </a:ext>
            </a:extLst>
          </p:cNvPr>
          <p:cNvSpPr txBox="1"/>
          <p:nvPr/>
        </p:nvSpPr>
        <p:spPr>
          <a:xfrm>
            <a:off x="3750356" y="693008"/>
            <a:ext cx="198515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lang="zh-CN" altLang="en-US" sz="2400" b="1" kern="1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81AF79-8F64-42AB-B4BE-5B794E974F4D}"/>
              </a:ext>
            </a:extLst>
          </p:cNvPr>
          <p:cNvSpPr/>
          <p:nvPr/>
        </p:nvSpPr>
        <p:spPr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A628C0FB-62F8-432F-9324-AE3B26FC1622}"/>
              </a:ext>
            </a:extLst>
          </p:cNvPr>
          <p:cNvSpPr txBox="1"/>
          <p:nvPr/>
        </p:nvSpPr>
        <p:spPr>
          <a:xfrm>
            <a:off x="861838" y="1666165"/>
            <a:ext cx="1520288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fontAlgn="auto">
              <a:defRPr/>
            </a:pPr>
            <a:r>
              <a:rPr lang="zh-CN" altLang="en-US" sz="3000" kern="10" noProof="1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五 章</a:t>
            </a:r>
            <a:endParaRPr lang="zh-CN" altLang="en-US" sz="3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1EF50F-33CF-4AB6-97DE-F20E84652BAC}"/>
              </a:ext>
            </a:extLst>
          </p:cNvPr>
          <p:cNvSpPr/>
          <p:nvPr/>
        </p:nvSpPr>
        <p:spPr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7">
            <a:extLst>
              <a:ext uri="{FF2B5EF4-FFF2-40B4-BE49-F238E27FC236}">
                <a16:creationId xmlns:a16="http://schemas.microsoft.com/office/drawing/2014/main" id="{09C2868A-9BFE-4097-90F2-1253390BA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4" name="TextBox 108">
            <a:extLst>
              <a:ext uri="{FF2B5EF4-FFF2-40B4-BE49-F238E27FC236}">
                <a16:creationId xmlns:a16="http://schemas.microsoft.com/office/drawing/2014/main" id="{2D723F17-089C-4D5A-8889-DB10057E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541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（Dialog）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5" name="组合 29">
            <a:extLst>
              <a:ext uri="{FF2B5EF4-FFF2-40B4-BE49-F238E27FC236}">
                <a16:creationId xmlns:a16="http://schemas.microsoft.com/office/drawing/2014/main" id="{A808ED9A-C793-47E4-AECE-E9289413038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D590508-01EA-4181-AF49-8903066FEBD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60A646-F94F-4BE2-B84E-F5682DDADE9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6" name="文本框 2">
            <a:extLst>
              <a:ext uri="{FF2B5EF4-FFF2-40B4-BE49-F238E27FC236}">
                <a16:creationId xmlns:a16="http://schemas.microsoft.com/office/drawing/2014/main" id="{D75582F5-FE11-4B0A-8415-19F9143462FC}"/>
              </a:ext>
            </a:extLst>
          </p:cNvPr>
          <p:cNvSpPr txBox="1"/>
          <p:nvPr/>
        </p:nvSpPr>
        <p:spPr>
          <a:xfrm>
            <a:off x="520106" y="1332722"/>
            <a:ext cx="4486275" cy="124649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一种资源消耗很小的提示机制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帮助应用完成提示功能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提供用户交互的功能：提示、等待、选择、展示等。</a:t>
            </a:r>
          </a:p>
          <a:p>
            <a:pPr>
              <a:defRPr/>
            </a:pPr>
            <a:endParaRPr lang="zh-CN" altLang="en-US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9159" name="图片 292">
            <a:extLst>
              <a:ext uri="{FF2B5EF4-FFF2-40B4-BE49-F238E27FC236}">
                <a16:creationId xmlns:a16="http://schemas.microsoft.com/office/drawing/2014/main" id="{73D341D2-FA94-4AB6-A818-B575A004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80" y="1203655"/>
            <a:ext cx="208597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矩形 1">
            <a:extLst>
              <a:ext uri="{FF2B5EF4-FFF2-40B4-BE49-F238E27FC236}">
                <a16:creationId xmlns:a16="http://schemas.microsoft.com/office/drawing/2014/main" id="{9DBF8AB2-FA58-461E-9DB2-F04B4A2F4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1211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/>
              <a:t>https://github.com/HBU/AndroidDemo/tree/master/chapter05/Dialog</a:t>
            </a:r>
            <a:endParaRPr lang="zh-CN" altLang="en-US" sz="11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16">
            <a:extLst>
              <a:ext uri="{FF2B5EF4-FFF2-40B4-BE49-F238E27FC236}">
                <a16:creationId xmlns:a16="http://schemas.microsoft.com/office/drawing/2014/main" id="{D02E0F5C-B589-421B-ACF5-C923F425B5D2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802634"/>
            <a:ext cx="7558631" cy="812783"/>
            <a:chOff x="2894665" y="1403914"/>
            <a:chExt cx="7221943" cy="600527"/>
          </a:xfrm>
        </p:grpSpPr>
        <p:sp>
          <p:nvSpPr>
            <p:cNvPr id="51202" name="矩形 17">
              <a:extLst>
                <a:ext uri="{FF2B5EF4-FFF2-40B4-BE49-F238E27FC236}">
                  <a16:creationId xmlns:a16="http://schemas.microsoft.com/office/drawing/2014/main" id="{0BBE364D-0F06-4DA7-9D6B-D45711A1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3" name="矩形 18">
              <a:extLst>
                <a:ext uri="{FF2B5EF4-FFF2-40B4-BE49-F238E27FC236}">
                  <a16:creationId xmlns:a16="http://schemas.microsoft.com/office/drawing/2014/main" id="{15F37F89-4D92-46E6-9070-7C7B8461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665" y="1403914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提示对话框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204" name="TextBox 108">
            <a:extLst>
              <a:ext uri="{FF2B5EF4-FFF2-40B4-BE49-F238E27FC236}">
                <a16:creationId xmlns:a16="http://schemas.microsoft.com/office/drawing/2014/main" id="{3E657449-2376-4B99-BA0D-6597D17E2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5" name="组合 29">
            <a:extLst>
              <a:ext uri="{FF2B5EF4-FFF2-40B4-BE49-F238E27FC236}">
                <a16:creationId xmlns:a16="http://schemas.microsoft.com/office/drawing/2014/main" id="{68D145ED-200B-42F7-9CED-9AEA7A2AE06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E8B3219-6307-4943-BEB1-B0A3CAA1B5E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3A31F5-FDDB-4030-BE40-1FD214F849F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1208" name="文本框 2">
            <a:extLst>
              <a:ext uri="{FF2B5EF4-FFF2-40B4-BE49-F238E27FC236}">
                <a16:creationId xmlns:a16="http://schemas.microsoft.com/office/drawing/2014/main" id="{AF8E5C88-83D4-4DFA-AEBD-76CCEF758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81" y="774911"/>
            <a:ext cx="6161088" cy="24929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new AlertDialog.</a:t>
            </a:r>
            <a:r>
              <a:rPr lang="zh-CN" altLang="en-US" sz="1200" b="1" dirty="0">
                <a:solidFill>
                  <a:srgbClr val="00B0F0"/>
                </a:solidFill>
              </a:rPr>
              <a:t>Builder</a:t>
            </a:r>
            <a:r>
              <a:rPr lang="zh-CN" altLang="en-US" sz="1200" dirty="0"/>
              <a:t>(BaseActivity.this)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setIcon</a:t>
            </a:r>
            <a:r>
              <a:rPr lang="zh-CN" altLang="en-US" sz="1200" dirty="0"/>
              <a:t>(android.R.drawable.ic_dialog_alert)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setTitle</a:t>
            </a:r>
            <a:r>
              <a:rPr lang="zh-CN" altLang="en-US" sz="1200" dirty="0"/>
              <a:t>(R.string.alter)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setMessage</a:t>
            </a:r>
            <a:r>
              <a:rPr lang="zh-CN" altLang="en-US" sz="1200" dirty="0"/>
              <a:t>(getString(R.string.is_quit))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setPositiveButton</a:t>
            </a:r>
            <a:r>
              <a:rPr lang="zh-CN" altLang="en-US" sz="1200" dirty="0"/>
              <a:t>(R.string.comfirm, new DialogInterface.OnClickListener() {</a:t>
            </a:r>
          </a:p>
          <a:p>
            <a:pPr eaLnBrk="1" hangingPunct="1"/>
            <a:r>
              <a:rPr lang="zh-CN" altLang="en-US" sz="1200" dirty="0"/>
              <a:t>	            </a:t>
            </a:r>
            <a:r>
              <a:rPr lang="zh-CN" altLang="en-US" sz="1200" dirty="0">
                <a:solidFill>
                  <a:srgbClr val="00B050"/>
                </a:solidFill>
              </a:rPr>
              <a:t> 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finish();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 }</a:t>
            </a:r>
          </a:p>
          <a:p>
            <a:pPr eaLnBrk="1" hangingPunct="1"/>
            <a:r>
              <a:rPr lang="zh-CN" altLang="en-US" sz="1200" dirty="0"/>
              <a:t>	         })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setNegativeButton</a:t>
            </a:r>
            <a:r>
              <a:rPr lang="zh-CN" altLang="en-US" sz="1200" dirty="0"/>
              <a:t>(R.string.cancel, new DialogInterface.OnClickListener() {</a:t>
            </a:r>
          </a:p>
          <a:p>
            <a:pPr eaLnBrk="1" hangingPunct="1"/>
            <a:r>
              <a:rPr lang="zh-CN" altLang="en-US" sz="1200" dirty="0"/>
              <a:t>	             </a:t>
            </a:r>
            <a:r>
              <a:rPr lang="zh-CN" altLang="en-US" sz="1200" dirty="0">
                <a:solidFill>
                  <a:srgbClr val="00B050"/>
                </a:solidFill>
              </a:rPr>
              <a:t>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}</a:t>
            </a:r>
          </a:p>
          <a:p>
            <a:pPr eaLnBrk="1" hangingPunct="1"/>
            <a:r>
              <a:rPr lang="zh-CN" altLang="en-US" sz="1200" dirty="0"/>
              <a:t>	         })</a:t>
            </a:r>
            <a:r>
              <a:rPr lang="zh-CN" altLang="en-US" sz="1200" b="1" dirty="0"/>
              <a:t>.</a:t>
            </a:r>
            <a:r>
              <a:rPr lang="zh-CN" altLang="en-US" sz="1200" b="1" dirty="0">
                <a:solidFill>
                  <a:srgbClr val="00B0F0"/>
                </a:solidFill>
              </a:rPr>
              <a:t>create</a:t>
            </a:r>
            <a:r>
              <a:rPr lang="zh-CN" altLang="en-US" sz="1200" b="1" dirty="0"/>
              <a:t>().</a:t>
            </a:r>
            <a:r>
              <a:rPr lang="zh-CN" altLang="en-US" sz="1200" b="1" dirty="0">
                <a:solidFill>
                  <a:srgbClr val="00B0F0"/>
                </a:solidFill>
              </a:rPr>
              <a:t>show</a:t>
            </a:r>
            <a:r>
              <a:rPr lang="zh-CN" altLang="en-US" sz="1200" b="1" dirty="0"/>
              <a:t>()</a:t>
            </a:r>
            <a:r>
              <a:rPr lang="zh-CN" altLang="en-US" sz="1200" dirty="0"/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09" name="图片 292">
            <a:extLst>
              <a:ext uri="{FF2B5EF4-FFF2-40B4-BE49-F238E27FC236}">
                <a16:creationId xmlns:a16="http://schemas.microsoft.com/office/drawing/2014/main" id="{B8988465-F944-4664-A81A-96CDAAB0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9" y="1591623"/>
            <a:ext cx="1844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文本框 99">
            <a:extLst>
              <a:ext uri="{FF2B5EF4-FFF2-40B4-BE49-F238E27FC236}">
                <a16:creationId xmlns:a16="http://schemas.microsoft.com/office/drawing/2014/main" id="{3E32D5B8-6A4B-447D-A410-B1BB6CF0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362450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latin typeface="宋体" panose="02010600030101010101" pitchFamily="2" charset="-122"/>
              </a:rPr>
              <a:t>提示对话框</a:t>
            </a:r>
          </a:p>
        </p:txBody>
      </p:sp>
      <p:sp>
        <p:nvSpPr>
          <p:cNvPr id="51211" name="文本框 99">
            <a:extLst>
              <a:ext uri="{FF2B5EF4-FFF2-40B4-BE49-F238E27FC236}">
                <a16:creationId xmlns:a16="http://schemas.microsoft.com/office/drawing/2014/main" id="{446CEA14-8685-47ED-AEB4-D30213B2A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19" y="3509367"/>
            <a:ext cx="61658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setTitle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设置标题；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setIcon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设置图标；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setMessage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设置内容；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setPositiveButton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Times New Roman" panose="02020603050405020304" pitchFamily="18" charset="0"/>
              </a:rPr>
              <a:t>设置</a:t>
            </a:r>
            <a:r>
              <a:rPr lang="zh-CN" altLang="en-US" sz="1400" dirty="0">
                <a:latin typeface="宋体" panose="02010600030101010101" pitchFamily="2" charset="-122"/>
              </a:rPr>
              <a:t>确定按钮；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setNegativeButton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设置取消按钮；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16">
            <a:extLst>
              <a:ext uri="{FF2B5EF4-FFF2-40B4-BE49-F238E27FC236}">
                <a16:creationId xmlns:a16="http://schemas.microsoft.com/office/drawing/2014/main" id="{3F10B0E9-57D4-42A2-9836-DB5C8BD07F4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3250" name="矩形 17">
              <a:extLst>
                <a:ext uri="{FF2B5EF4-FFF2-40B4-BE49-F238E27FC236}">
                  <a16:creationId xmlns:a16="http://schemas.microsoft.com/office/drawing/2014/main" id="{849B3EF9-DD22-45CB-98C3-D033847F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1" name="矩形 18">
              <a:extLst>
                <a:ext uri="{FF2B5EF4-FFF2-40B4-BE49-F238E27FC236}">
                  <a16:creationId xmlns:a16="http://schemas.microsoft.com/office/drawing/2014/main" id="{3583B925-AFC9-421C-8CB0-F07797B61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3252" name="TextBox 108">
            <a:extLst>
              <a:ext uri="{FF2B5EF4-FFF2-40B4-BE49-F238E27FC236}">
                <a16:creationId xmlns:a16="http://schemas.microsoft.com/office/drawing/2014/main" id="{308253CB-D35D-45AB-8816-0698CE0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253" name="组合 29">
            <a:extLst>
              <a:ext uri="{FF2B5EF4-FFF2-40B4-BE49-F238E27FC236}">
                <a16:creationId xmlns:a16="http://schemas.microsoft.com/office/drawing/2014/main" id="{71BCE80D-FC83-4533-9613-9C4C5930E3D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632193-BCD3-4ED9-9683-FDA3162AF0A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5DDCEF-1F5E-430B-9B1D-A43B0AF8E0C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3256" name="文本框 2">
            <a:extLst>
              <a:ext uri="{FF2B5EF4-FFF2-40B4-BE49-F238E27FC236}">
                <a16:creationId xmlns:a16="http://schemas.microsoft.com/office/drawing/2014/main" id="{474D474E-9032-4EAC-ADD8-638CF3C36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29" y="1413836"/>
            <a:ext cx="5472112" cy="32321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案例：使用单选对话框实现注册时男女性别的选择</a:t>
            </a:r>
          </a:p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private int signProfile(int array, int title, final TextView show) {</a:t>
            </a:r>
          </a:p>
          <a:p>
            <a:pPr eaLnBrk="1" hangingPunct="1"/>
            <a:r>
              <a:rPr lang="zh-CN" altLang="en-US" sz="1200" dirty="0"/>
              <a:t>    final String[] ssex = getResources().getStringArray(array);</a:t>
            </a:r>
          </a:p>
          <a:p>
            <a:pPr eaLnBrk="1" hangingPunct="1"/>
            <a:r>
              <a:rPr lang="zh-CN" altLang="en-US" sz="1200" dirty="0"/>
              <a:t>    AlertDialog.Builder builder = new Builder(SignProfileActivity.this);</a:t>
            </a:r>
          </a:p>
          <a:p>
            <a:pPr eaLnBrk="1" hangingPunct="1"/>
            <a:r>
              <a:rPr lang="zh-CN" altLang="en-US" sz="1200" dirty="0"/>
              <a:t>    builder.setTitle(title);</a:t>
            </a:r>
          </a:p>
          <a:p>
            <a:pPr eaLnBrk="1" hangingPunct="1"/>
            <a:r>
              <a:rPr lang="zh-CN" altLang="en-US" sz="1200" dirty="0"/>
              <a:t>    builder.setCancelable(false);</a:t>
            </a:r>
          </a:p>
          <a:p>
            <a:pPr eaLnBrk="1" hangingPunct="1"/>
            <a:r>
              <a:rPr lang="zh-CN" altLang="en-US" sz="1200" dirty="0"/>
              <a:t>   // 表示选用的是单选的对话框，同理，若是多选或者列表对话框只需表示为</a:t>
            </a:r>
          </a:p>
          <a:p>
            <a:pPr eaLnBrk="1" hangingPunct="1"/>
            <a:r>
              <a:rPr lang="zh-CN" altLang="en-US" sz="1200" dirty="0"/>
              <a:t>   // 多选 ：setMultiChoiceItems(arg0, arg1, arg2)</a:t>
            </a:r>
          </a:p>
          <a:p>
            <a:pPr eaLnBrk="1" hangingPunct="1"/>
            <a:r>
              <a:rPr lang="zh-CN" altLang="en-US" sz="1200" dirty="0"/>
              <a:t>  // 列表 ：setItems(arg0, arg1)</a:t>
            </a:r>
          </a:p>
          <a:p>
            <a:pPr eaLnBrk="1" hangingPunct="1"/>
            <a:r>
              <a:rPr lang="zh-CN" altLang="en-US" sz="1200" dirty="0"/>
              <a:t>    builder.setSingleChoiceItems(array, 1, new DialogInterface.OnClickListener() {</a:t>
            </a:r>
          </a:p>
          <a:p>
            <a:pPr eaLnBrk="1" hangingPunct="1"/>
            <a:r>
              <a:rPr lang="en-US" altLang="zh-CN" sz="1200" dirty="0"/>
              <a:t>	</a:t>
            </a:r>
            <a:r>
              <a:rPr lang="zh-CN" altLang="en-US" sz="1200" dirty="0"/>
              <a:t>@Override</a:t>
            </a:r>
          </a:p>
          <a:p>
            <a:pPr eaLnBrk="1" hangingPunct="1"/>
            <a:r>
              <a:rPr lang="zh-CN" altLang="en-US" sz="1200" dirty="0"/>
              <a:t>	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</a:t>
            </a:r>
            <a:r>
              <a:rPr lang="en-US" altLang="zh-CN" sz="1200" dirty="0"/>
              <a:t>	</a:t>
            </a:r>
            <a:r>
              <a:rPr lang="zh-CN" altLang="en-US" sz="1200" dirty="0"/>
              <a:t>// 列表中任一个选项选中的回调函数</a:t>
            </a:r>
          </a:p>
          <a:p>
            <a:pPr eaLnBrk="1" hangingPunct="1"/>
            <a:r>
              <a:rPr lang="zh-CN" altLang="en-US" sz="1200" dirty="0"/>
              <a:t>	</a:t>
            </a:r>
            <a:r>
              <a:rPr lang="en-US" altLang="zh-CN" sz="1200" dirty="0"/>
              <a:t>	</a:t>
            </a:r>
            <a:r>
              <a:rPr lang="zh-CN" altLang="en-US" sz="1200" dirty="0"/>
              <a:t>picWhich = which;</a:t>
            </a:r>
          </a:p>
          <a:p>
            <a:pPr eaLnBrk="1" hangingPunct="1"/>
            <a:r>
              <a:rPr lang="zh-CN" altLang="en-US" sz="1200" dirty="0"/>
              <a:t>	}</a:t>
            </a:r>
          </a:p>
          <a:p>
            <a:pPr eaLnBrk="1" hangingPunct="1"/>
            <a:r>
              <a:rPr lang="zh-CN" altLang="en-US" sz="1200" dirty="0"/>
              <a:t>    });</a:t>
            </a:r>
          </a:p>
        </p:txBody>
      </p:sp>
      <p:sp>
        <p:nvSpPr>
          <p:cNvPr id="53257" name="文本框 99">
            <a:extLst>
              <a:ext uri="{FF2B5EF4-FFF2-40B4-BE49-F238E27FC236}">
                <a16:creationId xmlns:a16="http://schemas.microsoft.com/office/drawing/2014/main" id="{0224805A-0691-4923-9EEB-B439BDE30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357114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单选对话框</a:t>
            </a:r>
          </a:p>
        </p:txBody>
      </p:sp>
      <p:pic>
        <p:nvPicPr>
          <p:cNvPr id="53258" name="图片 293">
            <a:extLst>
              <a:ext uri="{FF2B5EF4-FFF2-40B4-BE49-F238E27FC236}">
                <a16:creationId xmlns:a16="http://schemas.microsoft.com/office/drawing/2014/main" id="{A03F1BCD-0EE7-4936-83A9-884C9ABC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16">
            <a:extLst>
              <a:ext uri="{FF2B5EF4-FFF2-40B4-BE49-F238E27FC236}">
                <a16:creationId xmlns:a16="http://schemas.microsoft.com/office/drawing/2014/main" id="{AB23E99E-F9DE-4AAE-8382-4458C24C49A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5298" name="矩形 17">
              <a:extLst>
                <a:ext uri="{FF2B5EF4-FFF2-40B4-BE49-F238E27FC236}">
                  <a16:creationId xmlns:a16="http://schemas.microsoft.com/office/drawing/2014/main" id="{BCC3090C-562D-4DEE-9CF6-2D8049CA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99" name="矩形 18">
              <a:extLst>
                <a:ext uri="{FF2B5EF4-FFF2-40B4-BE49-F238E27FC236}">
                  <a16:creationId xmlns:a16="http://schemas.microsoft.com/office/drawing/2014/main" id="{2BD2D348-5FE6-46DA-8462-0E3BD619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5300" name="TextBox 108">
            <a:extLst>
              <a:ext uri="{FF2B5EF4-FFF2-40B4-BE49-F238E27FC236}">
                <a16:creationId xmlns:a16="http://schemas.microsoft.com/office/drawing/2014/main" id="{76B0542D-B4AD-4190-993C-D8F45C3C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301" name="组合 29">
            <a:extLst>
              <a:ext uri="{FF2B5EF4-FFF2-40B4-BE49-F238E27FC236}">
                <a16:creationId xmlns:a16="http://schemas.microsoft.com/office/drawing/2014/main" id="{52DBE9B5-01A8-4B83-9F86-5E5EB802DA2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44C1BC-6389-4388-BA7E-1555868264D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1D94E02-4263-4037-807E-B9AAE170B39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5304" name="文本框 2">
            <a:extLst>
              <a:ext uri="{FF2B5EF4-FFF2-40B4-BE49-F238E27FC236}">
                <a16:creationId xmlns:a16="http://schemas.microsoft.com/office/drawing/2014/main" id="{5652A773-1E57-4630-9C5E-FEAF9BE1B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1285875"/>
            <a:ext cx="5473700" cy="3046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builder.setPositiveButton(R.string.comfirm, new DialogInterface.OnClickListener() {</a:t>
            </a:r>
          </a:p>
          <a:p>
            <a:pPr eaLnBrk="1" hangingPunct="1"/>
            <a:r>
              <a:rPr lang="zh-CN" altLang="en-US" sz="1200" dirty="0"/>
              <a:t>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确认按键按下的回调函数</a:t>
            </a:r>
          </a:p>
          <a:p>
            <a:pPr eaLnBrk="1" hangingPunct="1"/>
            <a:r>
              <a:rPr lang="zh-CN" altLang="en-US" sz="1200" dirty="0"/>
              <a:t>                show.setText(ssex[signSex]);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builder.setNegativeButton(R.string.cancel, new DialogInterface.OnClickListener() {</a:t>
            </a:r>
          </a:p>
          <a:p>
            <a:pPr eaLnBrk="1" hangingPunct="1"/>
            <a:r>
              <a:rPr lang="zh-CN" altLang="en-US" sz="1200" dirty="0"/>
              <a:t> 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取消按键按下的回调函数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// 通过builder创建并显示对话框</a:t>
            </a:r>
          </a:p>
          <a:p>
            <a:pPr eaLnBrk="1" hangingPunct="1"/>
            <a:r>
              <a:rPr lang="zh-CN" altLang="en-US" sz="1200" dirty="0"/>
              <a:t>builder.create().show();</a:t>
            </a:r>
          </a:p>
          <a:p>
            <a:pPr eaLnBrk="1" hangingPunct="1"/>
            <a:r>
              <a:rPr lang="zh-CN" altLang="en-US" sz="1200" dirty="0"/>
              <a:t>return picWhich;</a:t>
            </a:r>
          </a:p>
          <a:p>
            <a:pPr eaLnBrk="1" hangingPunct="1"/>
            <a:r>
              <a:rPr lang="zh-CN" altLang="en-US" sz="1200" dirty="0"/>
              <a:t>}	</a:t>
            </a:r>
          </a:p>
        </p:txBody>
      </p:sp>
      <p:pic>
        <p:nvPicPr>
          <p:cNvPr id="2" name="图片 293">
            <a:extLst>
              <a:ext uri="{FF2B5EF4-FFF2-40B4-BE49-F238E27FC236}">
                <a16:creationId xmlns:a16="http://schemas.microsoft.com/office/drawing/2014/main" id="{AF0069B6-D814-4F28-B92A-4A942AB1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组合 16">
            <a:extLst>
              <a:ext uri="{FF2B5EF4-FFF2-40B4-BE49-F238E27FC236}">
                <a16:creationId xmlns:a16="http://schemas.microsoft.com/office/drawing/2014/main" id="{D66DA447-E18D-4DA9-B10A-C015ADE846E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7346" name="矩形 17">
              <a:extLst>
                <a:ext uri="{FF2B5EF4-FFF2-40B4-BE49-F238E27FC236}">
                  <a16:creationId xmlns:a16="http://schemas.microsoft.com/office/drawing/2014/main" id="{A0F305F2-CE00-4FBF-8115-303757B4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47" name="矩形 18">
              <a:extLst>
                <a:ext uri="{FF2B5EF4-FFF2-40B4-BE49-F238E27FC236}">
                  <a16:creationId xmlns:a16="http://schemas.microsoft.com/office/drawing/2014/main" id="{6F6D6BF4-B745-4927-A87C-5B49B27FD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5.3.3 复选对话框</a:t>
              </a:r>
            </a:p>
          </p:txBody>
        </p:sp>
      </p:grpSp>
      <p:sp>
        <p:nvSpPr>
          <p:cNvPr id="57348" name="TextBox 108">
            <a:extLst>
              <a:ext uri="{FF2B5EF4-FFF2-40B4-BE49-F238E27FC236}">
                <a16:creationId xmlns:a16="http://schemas.microsoft.com/office/drawing/2014/main" id="{E0D1B95C-AB37-4D61-ADAC-C750F138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349" name="组合 29">
            <a:extLst>
              <a:ext uri="{FF2B5EF4-FFF2-40B4-BE49-F238E27FC236}">
                <a16:creationId xmlns:a16="http://schemas.microsoft.com/office/drawing/2014/main" id="{B875BC35-FCA2-4009-B4A0-5805EC23632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45C013-A4DC-4977-BFC1-66359285F11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B68957-B8E7-4F4E-BE1D-F5CDC585FF4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7352" name="文本框 3">
            <a:extLst>
              <a:ext uri="{FF2B5EF4-FFF2-40B4-BE49-F238E27FC236}">
                <a16:creationId xmlns:a16="http://schemas.microsoft.com/office/drawing/2014/main" id="{01C09CB9-56FD-45AA-9DA5-CFA9F5B9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184275"/>
            <a:ext cx="6750050" cy="523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复选对话框和单选对话框用方法相似，只需将</a:t>
            </a:r>
            <a:r>
              <a:rPr lang="en-US" altLang="zh-CN" sz="1400" dirty="0" err="1"/>
              <a:t>setSingleChoiceItems</a:t>
            </a:r>
            <a:r>
              <a:rPr lang="zh-CN" altLang="en-US" sz="1400" dirty="0"/>
              <a:t>方法改为</a:t>
            </a:r>
            <a:r>
              <a:rPr lang="en-US" altLang="zh-CN" sz="1400" dirty="0" err="1"/>
              <a:t>setMultiChoiceItems</a:t>
            </a:r>
            <a:r>
              <a:rPr lang="en-US" altLang="zh-CN" sz="1400" dirty="0"/>
              <a:t>(arg0, arg1, arg2)</a:t>
            </a:r>
            <a:r>
              <a:rPr lang="zh-CN" altLang="en-US" sz="1400" dirty="0"/>
              <a:t>即可。效果图如下：</a:t>
            </a:r>
          </a:p>
        </p:txBody>
      </p:sp>
      <p:pic>
        <p:nvPicPr>
          <p:cNvPr id="57353" name="图片 3">
            <a:extLst>
              <a:ext uri="{FF2B5EF4-FFF2-40B4-BE49-F238E27FC236}">
                <a16:creationId xmlns:a16="http://schemas.microsoft.com/office/drawing/2014/main" id="{81038CF2-EB16-445E-A49C-A500C8520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708150"/>
            <a:ext cx="22590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组合 16">
            <a:extLst>
              <a:ext uri="{FF2B5EF4-FFF2-40B4-BE49-F238E27FC236}">
                <a16:creationId xmlns:a16="http://schemas.microsoft.com/office/drawing/2014/main" id="{EBDF71A1-B74B-435C-95EA-C75BA92165E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9394" name="矩形 17">
              <a:extLst>
                <a:ext uri="{FF2B5EF4-FFF2-40B4-BE49-F238E27FC236}">
                  <a16:creationId xmlns:a16="http://schemas.microsoft.com/office/drawing/2014/main" id="{69BA2995-6D25-4615-9D45-A1185F77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95" name="矩形 18">
              <a:extLst>
                <a:ext uri="{FF2B5EF4-FFF2-40B4-BE49-F238E27FC236}">
                  <a16:creationId xmlns:a16="http://schemas.microsoft.com/office/drawing/2014/main" id="{93A19FA0-67F3-4A1E-9422-A055AD0B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5.3.4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列表</a:t>
              </a:r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对话框</a:t>
              </a:r>
            </a:p>
          </p:txBody>
        </p:sp>
      </p:grpSp>
      <p:sp>
        <p:nvSpPr>
          <p:cNvPr id="59396" name="TextBox 108">
            <a:extLst>
              <a:ext uri="{FF2B5EF4-FFF2-40B4-BE49-F238E27FC236}">
                <a16:creationId xmlns:a16="http://schemas.microsoft.com/office/drawing/2014/main" id="{6903E7CC-EC15-482D-A73A-4CCEAD0D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397" name="组合 29">
            <a:extLst>
              <a:ext uri="{FF2B5EF4-FFF2-40B4-BE49-F238E27FC236}">
                <a16:creationId xmlns:a16="http://schemas.microsoft.com/office/drawing/2014/main" id="{211FFC0C-6B77-4820-B37D-2D26D2D20F3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38A70CA-918F-4087-9E56-7F298A0904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DD9A15-BE2F-4629-BA1B-EE52958BF10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9400" name="文本框 3">
            <a:extLst>
              <a:ext uri="{FF2B5EF4-FFF2-40B4-BE49-F238E27FC236}">
                <a16:creationId xmlns:a16="http://schemas.microsoft.com/office/drawing/2014/main" id="{90322B34-C410-42D8-9C84-9AF7F879A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71828"/>
            <a:ext cx="7180263" cy="739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复选对话框和单选对话框用法相似，只需将</a:t>
            </a:r>
            <a:r>
              <a:rPr lang="en-US" altLang="zh-CN" sz="1400" dirty="0" err="1"/>
              <a:t>setSingleChoiceItems</a:t>
            </a:r>
            <a:r>
              <a:rPr lang="zh-CN" altLang="en-US" sz="1400" dirty="0"/>
              <a:t>改为</a:t>
            </a:r>
            <a:r>
              <a:rPr lang="en-US" altLang="zh-CN" sz="1400" dirty="0" err="1"/>
              <a:t>setItems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CharSequence</a:t>
            </a:r>
            <a:r>
              <a:rPr lang="en-US" altLang="zh-CN" sz="1400" dirty="0"/>
              <a:t>[] arg0, </a:t>
            </a:r>
            <a:r>
              <a:rPr lang="en-US" altLang="zh-CN" sz="1400" dirty="0" err="1"/>
              <a:t>OnClickListener</a:t>
            </a:r>
            <a:r>
              <a:rPr lang="en-US" altLang="zh-CN" sz="1400" dirty="0"/>
              <a:t> arg1)</a:t>
            </a:r>
            <a:r>
              <a:rPr lang="zh-CN" altLang="en-US" sz="1400" dirty="0"/>
              <a:t>即可，效果图如下：</a:t>
            </a:r>
          </a:p>
        </p:txBody>
      </p:sp>
      <p:pic>
        <p:nvPicPr>
          <p:cNvPr id="59401" name="Picture 98">
            <a:extLst>
              <a:ext uri="{FF2B5EF4-FFF2-40B4-BE49-F238E27FC236}">
                <a16:creationId xmlns:a16="http://schemas.microsoft.com/office/drawing/2014/main" id="{D8BC4577-803B-4833-BD00-505CB34F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21082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16">
            <a:extLst>
              <a:ext uri="{FF2B5EF4-FFF2-40B4-BE49-F238E27FC236}">
                <a16:creationId xmlns:a16="http://schemas.microsoft.com/office/drawing/2014/main" id="{DB365EA5-02E6-4C5F-B04A-911DB278666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1442" name="矩形 17">
              <a:extLst>
                <a:ext uri="{FF2B5EF4-FFF2-40B4-BE49-F238E27FC236}">
                  <a16:creationId xmlns:a16="http://schemas.microsoft.com/office/drawing/2014/main" id="{E7D59567-B9FB-44F5-9D84-90CA1FD7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43" name="矩形 18">
              <a:extLst>
                <a:ext uri="{FF2B5EF4-FFF2-40B4-BE49-F238E27FC236}">
                  <a16:creationId xmlns:a16="http://schemas.microsoft.com/office/drawing/2014/main" id="{47BD8B40-42B9-4DCB-B23B-3DEA719EF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4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5.3.5 进度条对话框</a:t>
              </a:r>
              <a:r>
                <a:rPr lang="zh-CN" altLang="en-US" sz="1600"/>
                <a:t>（</a:t>
              </a:r>
              <a:r>
                <a:rPr lang="en-US" altLang="zh-CN" sz="1600"/>
                <a:t>ProgressDialog</a:t>
              </a:r>
              <a:r>
                <a:rPr lang="zh-CN" altLang="en-US" sz="1600"/>
                <a:t>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44" name="TextBox 108">
            <a:extLst>
              <a:ext uri="{FF2B5EF4-FFF2-40B4-BE49-F238E27FC236}">
                <a16:creationId xmlns:a16="http://schemas.microsoft.com/office/drawing/2014/main" id="{A42A30D1-7758-4371-B955-CCC8B57F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5" name="组合 29">
            <a:extLst>
              <a:ext uri="{FF2B5EF4-FFF2-40B4-BE49-F238E27FC236}">
                <a16:creationId xmlns:a16="http://schemas.microsoft.com/office/drawing/2014/main" id="{489679DC-EA8B-43CF-BA91-DE9A02F9D44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C5898C-3A45-4182-9443-FEDF41C3F6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329B4C-AFD8-475B-A186-42E97AB7A31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1448" name="文本框 3">
            <a:extLst>
              <a:ext uri="{FF2B5EF4-FFF2-40B4-BE49-F238E27FC236}">
                <a16:creationId xmlns:a16="http://schemas.microsoft.com/office/drawing/2014/main" id="{B23AABAB-26DC-4339-B54B-57208864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898650"/>
            <a:ext cx="4668837" cy="1382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为人机之间提供了良好的交互体验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是对</a:t>
            </a:r>
            <a:r>
              <a:rPr lang="en-US" altLang="zh-CN" sz="1400" dirty="0"/>
              <a:t>“</a:t>
            </a:r>
            <a:r>
              <a:rPr lang="zh-CN" altLang="en-US" sz="1400" dirty="0"/>
              <a:t>对话框</a:t>
            </a:r>
            <a:r>
              <a:rPr lang="en-US" altLang="zh-CN" sz="1400" dirty="0"/>
              <a:t>”</a:t>
            </a:r>
            <a:r>
              <a:rPr lang="zh-CN" altLang="en-US" sz="1400" dirty="0"/>
              <a:t>进行的封装，使用起来方便而简单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开发者可以根据需要定制其个性化样式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进度条对话框的应用场合广泛</a:t>
            </a:r>
          </a:p>
        </p:txBody>
      </p:sp>
      <p:pic>
        <p:nvPicPr>
          <p:cNvPr id="61449" name="图片 9">
            <a:extLst>
              <a:ext uri="{FF2B5EF4-FFF2-40B4-BE49-F238E27FC236}">
                <a16:creationId xmlns:a16="http://schemas.microsoft.com/office/drawing/2014/main" id="{34D4BC91-6E15-430A-80C7-698268CE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898650"/>
            <a:ext cx="220345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组合 16">
            <a:extLst>
              <a:ext uri="{FF2B5EF4-FFF2-40B4-BE49-F238E27FC236}">
                <a16:creationId xmlns:a16="http://schemas.microsoft.com/office/drawing/2014/main" id="{F21905C3-FBBC-46F4-8262-662F88157C9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3490" name="矩形 17">
              <a:extLst>
                <a:ext uri="{FF2B5EF4-FFF2-40B4-BE49-F238E27FC236}">
                  <a16:creationId xmlns:a16="http://schemas.microsoft.com/office/drawing/2014/main" id="{433C7CC2-C020-4E97-8F4A-472581FA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1" name="矩形 18">
              <a:extLst>
                <a:ext uri="{FF2B5EF4-FFF2-40B4-BE49-F238E27FC236}">
                  <a16:creationId xmlns:a16="http://schemas.microsoft.com/office/drawing/2014/main" id="{8784F43C-0AF6-41C0-8ED6-94FF2ADE3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3492" name="TextBox 108">
            <a:extLst>
              <a:ext uri="{FF2B5EF4-FFF2-40B4-BE49-F238E27FC236}">
                <a16:creationId xmlns:a16="http://schemas.microsoft.com/office/drawing/2014/main" id="{7B1FA00B-5F58-4EA4-9BA6-92DC56A73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493" name="组合 29">
            <a:extLst>
              <a:ext uri="{FF2B5EF4-FFF2-40B4-BE49-F238E27FC236}">
                <a16:creationId xmlns:a16="http://schemas.microsoft.com/office/drawing/2014/main" id="{5A11CAC7-D020-4191-8FBD-74282112994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BC0E3B-0B7E-43E6-A136-AD81B58B41F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FB6F064-AC70-4AA0-A549-43B49F938E2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3496" name="文本框 1">
            <a:extLst>
              <a:ext uri="{FF2B5EF4-FFF2-40B4-BE49-F238E27FC236}">
                <a16:creationId xmlns:a16="http://schemas.microsoft.com/office/drawing/2014/main" id="{118FEE24-D0A1-4263-9E00-C79072FB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1285875"/>
            <a:ext cx="5516562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日期选择对话框用来对日期进行选取，最直接的应用是设置手机时间</a:t>
            </a:r>
          </a:p>
        </p:txBody>
      </p:sp>
      <p:pic>
        <p:nvPicPr>
          <p:cNvPr id="63497" name="图片 3">
            <a:extLst>
              <a:ext uri="{FF2B5EF4-FFF2-40B4-BE49-F238E27FC236}">
                <a16:creationId xmlns:a16="http://schemas.microsoft.com/office/drawing/2014/main" id="{EB1119B3-DE01-4F46-B371-1BA186FE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25638"/>
            <a:ext cx="2124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组合 16">
            <a:extLst>
              <a:ext uri="{FF2B5EF4-FFF2-40B4-BE49-F238E27FC236}">
                <a16:creationId xmlns:a16="http://schemas.microsoft.com/office/drawing/2014/main" id="{99D80954-5367-4B08-82CC-3395C58CD07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5538" name="矩形 17">
              <a:extLst>
                <a:ext uri="{FF2B5EF4-FFF2-40B4-BE49-F238E27FC236}">
                  <a16:creationId xmlns:a16="http://schemas.microsoft.com/office/drawing/2014/main" id="{54AC17E5-7D77-410B-8E6C-D691589C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539" name="矩形 18">
              <a:extLst>
                <a:ext uri="{FF2B5EF4-FFF2-40B4-BE49-F238E27FC236}">
                  <a16:creationId xmlns:a16="http://schemas.microsoft.com/office/drawing/2014/main" id="{4D1EE4D3-5B68-4F96-9B48-94E9863F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5540" name="TextBox 108">
            <a:extLst>
              <a:ext uri="{FF2B5EF4-FFF2-40B4-BE49-F238E27FC236}">
                <a16:creationId xmlns:a16="http://schemas.microsoft.com/office/drawing/2014/main" id="{D7396925-01BB-48B4-98C7-162CEE56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541" name="组合 29">
            <a:extLst>
              <a:ext uri="{FF2B5EF4-FFF2-40B4-BE49-F238E27FC236}">
                <a16:creationId xmlns:a16="http://schemas.microsoft.com/office/drawing/2014/main" id="{36AD7434-6F0F-4809-A59F-9688D871A6D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2A09B6-8B62-41B0-905E-C9C7BE946F4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CF1D32-DB06-4F54-8CCF-6AE3DA2ABC1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5544" name="文本框 2">
            <a:extLst>
              <a:ext uri="{FF2B5EF4-FFF2-40B4-BE49-F238E27FC236}">
                <a16:creationId xmlns:a16="http://schemas.microsoft.com/office/drawing/2014/main" id="{10DDE922-AB1C-41A0-8BFC-9C165C7B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50" y="1466603"/>
            <a:ext cx="2779713" cy="29503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    一般的对话框都要显式调用</a:t>
            </a:r>
            <a:r>
              <a:rPr lang="en-US" altLang="zh-CN" sz="1400" dirty="0">
                <a:latin typeface="宋体" panose="02010600030101010101" pitchFamily="2" charset="-122"/>
              </a:rPr>
              <a:t>dismiss()</a:t>
            </a:r>
            <a:r>
              <a:rPr lang="zh-CN" altLang="en-US" sz="1400" dirty="0">
                <a:latin typeface="宋体" panose="02010600030101010101" pitchFamily="2" charset="-122"/>
              </a:rPr>
              <a:t>方法来回收对话框，在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对话框中，自带的两个按键的监听中已经默认调用</a:t>
            </a:r>
            <a:r>
              <a:rPr lang="en-US" altLang="zh-CN" sz="1400" dirty="0" err="1">
                <a:latin typeface="宋体" panose="02010600030101010101" pitchFamily="2" charset="-122"/>
              </a:rPr>
              <a:t>dissmiss</a:t>
            </a:r>
            <a:r>
              <a:rPr lang="en-US" altLang="zh-CN" sz="1400" dirty="0">
                <a:latin typeface="宋体" panose="02010600030101010101" pitchFamily="2" charset="-122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了。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右边代码所举例子获得时间相关实例，目的是为了去初始化日期选择对话框弹出来的初始时间。</a:t>
            </a:r>
          </a:p>
        </p:txBody>
      </p:sp>
      <p:sp>
        <p:nvSpPr>
          <p:cNvPr id="65545" name="文本框 4">
            <a:extLst>
              <a:ext uri="{FF2B5EF4-FFF2-40B4-BE49-F238E27FC236}">
                <a16:creationId xmlns:a16="http://schemas.microsoft.com/office/drawing/2014/main" id="{778D881E-605D-4886-B778-C009F0097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920" y="1059645"/>
            <a:ext cx="5684837" cy="3414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calendar.setTimeInMillis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System.</a:t>
            </a:r>
            <a:r>
              <a:rPr lang="en-US" altLang="zh-CN" sz="1200" i="1" dirty="0" err="1">
                <a:latin typeface="Arial" panose="020B0604020202020204" pitchFamily="34" charset="0"/>
              </a:rPr>
              <a:t>currentTimeMillis</a:t>
            </a:r>
            <a:r>
              <a:rPr lang="en-US" altLang="zh-CN" sz="1200" dirty="0">
                <a:latin typeface="Arial" panose="020B0604020202020204" pitchFamily="34" charset="0"/>
              </a:rPr>
              <a:t>());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Calendar.YEAR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Calendar.DAY_OF_MONTH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</a:rPr>
              <a:t>通过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zh-CN" altLang="en-US" sz="1200" dirty="0">
                <a:latin typeface="Arial" panose="020B0604020202020204" pitchFamily="34" charset="0"/>
              </a:rPr>
              <a:t>来创建日期选择对话框</a:t>
            </a: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dpd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OnDateSetListener</a:t>
            </a:r>
            <a:r>
              <a:rPr lang="en-US" altLang="zh-CN" sz="1200" dirty="0">
                <a:latin typeface="Arial" panose="020B0604020202020204" pitchFamily="34" charset="0"/>
              </a:rPr>
              <a:t>()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    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DatePicker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monthOfYear,</a:t>
            </a:r>
            <a:r>
              <a:rPr lang="en-US" altLang="zh-CN" sz="1200" b="1" dirty="0" err="1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</a:rPr>
              <a:t>当时间被设置后回调的方法</a:t>
            </a: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}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}, year,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dpd.show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16">
            <a:extLst>
              <a:ext uri="{FF2B5EF4-FFF2-40B4-BE49-F238E27FC236}">
                <a16:creationId xmlns:a16="http://schemas.microsoft.com/office/drawing/2014/main" id="{189E9842-D045-42CD-A40F-ED1F4D0542A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7586" name="矩形 17">
              <a:extLst>
                <a:ext uri="{FF2B5EF4-FFF2-40B4-BE49-F238E27FC236}">
                  <a16:creationId xmlns:a16="http://schemas.microsoft.com/office/drawing/2014/main" id="{F84326B0-E047-4C02-9CC2-C125002C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87" name="矩形 18">
              <a:extLst>
                <a:ext uri="{FF2B5EF4-FFF2-40B4-BE49-F238E27FC236}">
                  <a16:creationId xmlns:a16="http://schemas.microsoft.com/office/drawing/2014/main" id="{C123393D-8D87-4156-9688-98FC4955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5.3.7 时间选择对话框</a:t>
              </a:r>
            </a:p>
          </p:txBody>
        </p:sp>
      </p:grpSp>
      <p:sp>
        <p:nvSpPr>
          <p:cNvPr id="67588" name="TextBox 108">
            <a:extLst>
              <a:ext uri="{FF2B5EF4-FFF2-40B4-BE49-F238E27FC236}">
                <a16:creationId xmlns:a16="http://schemas.microsoft.com/office/drawing/2014/main" id="{FFC2F7D1-C8D6-4CDC-9689-5A0769B84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29">
            <a:extLst>
              <a:ext uri="{FF2B5EF4-FFF2-40B4-BE49-F238E27FC236}">
                <a16:creationId xmlns:a16="http://schemas.microsoft.com/office/drawing/2014/main" id="{45C874BD-1A9F-420D-82F8-9817244DDB21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3D47AA-DEFE-44C6-9000-F0D01FDD4B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B1B1E1-B02A-4B1E-895B-8DB5C7B1FC5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7592" name="文本框 2">
            <a:extLst>
              <a:ext uri="{FF2B5EF4-FFF2-40B4-BE49-F238E27FC236}">
                <a16:creationId xmlns:a16="http://schemas.microsoft.com/office/drawing/2014/main" id="{7A19016C-786E-4CF9-B6EC-E272B7069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925" y="1753949"/>
            <a:ext cx="4705717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TimePickerDialog.OnTimeSetListener</a:t>
            </a:r>
            <a:r>
              <a:rPr lang="en-US" altLang="zh-CN" sz="1200" dirty="0">
                <a:latin typeface="Arial" panose="020B0604020202020204" pitchFamily="34" charset="0"/>
              </a:rPr>
              <a:t>( 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onTimeSet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TimePicker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hourOfDay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minute)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      } },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HOUR_OF_DAY</a:t>
            </a:r>
            <a:r>
              <a:rPr lang="en-US" altLang="zh-CN" sz="1200" dirty="0">
                <a:latin typeface="Arial" panose="020B0604020202020204" pitchFamily="34" charset="0"/>
              </a:rPr>
              <a:t>), 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MINUTE</a:t>
            </a:r>
            <a:r>
              <a:rPr lang="en-US" altLang="zh-CN" sz="1200" dirty="0">
                <a:latin typeface="Arial" panose="020B0604020202020204" pitchFamily="34" charset="0"/>
              </a:rPr>
              <a:t>),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b="1" dirty="0">
                <a:latin typeface="Arial" panose="020B0604020202020204" pitchFamily="34" charset="0"/>
              </a:rPr>
              <a:t>true</a:t>
            </a:r>
            <a:r>
              <a:rPr lang="en-US" altLang="zh-CN" sz="1200" dirty="0">
                <a:latin typeface="Arial" panose="020B0604020202020204" pitchFamily="34" charset="0"/>
              </a:rPr>
              <a:t> ).show();</a:t>
            </a:r>
            <a:endParaRPr lang="zh-CN" altLang="en-US" sz="1200" dirty="0"/>
          </a:p>
        </p:txBody>
      </p:sp>
      <p:sp>
        <p:nvSpPr>
          <p:cNvPr id="67593" name="文本框 3">
            <a:extLst>
              <a:ext uri="{FF2B5EF4-FFF2-40B4-BE49-F238E27FC236}">
                <a16:creationId xmlns:a16="http://schemas.microsoft.com/office/drawing/2014/main" id="{44CD1E37-CAF1-4C84-B96D-0A0027EE5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2389188"/>
            <a:ext cx="412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zh-CN" altLang="en-US"/>
          </a:p>
        </p:txBody>
      </p:sp>
      <p:sp>
        <p:nvSpPr>
          <p:cNvPr id="67594" name="文本框 1">
            <a:extLst>
              <a:ext uri="{FF2B5EF4-FFF2-40B4-BE49-F238E27FC236}">
                <a16:creationId xmlns:a16="http://schemas.microsoft.com/office/drawing/2014/main" id="{1AB897BB-6E25-4C0F-B542-01B2696B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155700"/>
            <a:ext cx="8150225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        时间选择对话框与日期选择对话框操作极其相似，用来对时间进行设置，这里不再详细说明。</a:t>
            </a:r>
            <a:endParaRPr lang="zh-CN" altLang="en-US" sz="2000" dirty="0"/>
          </a:p>
        </p:txBody>
      </p:sp>
      <p:pic>
        <p:nvPicPr>
          <p:cNvPr id="67595" name="图片 3">
            <a:extLst>
              <a:ext uri="{FF2B5EF4-FFF2-40B4-BE49-F238E27FC236}">
                <a16:creationId xmlns:a16="http://schemas.microsoft.com/office/drawing/2014/main" id="{244B4F13-BEFF-4794-A772-7E81359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57363"/>
            <a:ext cx="21717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用户界面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B096A92-4EEA-409E-B84D-2CFD8B54E6F9}"/>
              </a:ext>
            </a:extLst>
          </p:cNvPr>
          <p:cNvSpPr txBox="1"/>
          <p:nvPr/>
        </p:nvSpPr>
        <p:spPr>
          <a:xfrm>
            <a:off x="407988" y="900284"/>
            <a:ext cx="2332690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XML</a:t>
            </a:r>
            <a:r>
              <a:rPr lang="zh-CN" altLang="en-US" dirty="0">
                <a:solidFill>
                  <a:schemeClr val="bg1"/>
                </a:solidFill>
              </a:rPr>
              <a:t>文件布局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使用设计器布局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C51A508-DE34-4919-ACA6-A9B5DAEA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3" y="2608071"/>
            <a:ext cx="4554790" cy="233075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7ECF9E7-F98C-4B56-8C4D-6C874B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" y="1733607"/>
            <a:ext cx="2332690" cy="5981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D96B1F9-DDDB-4D87-9DCF-DCBCA0E0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30" y="2608071"/>
            <a:ext cx="3965972" cy="18692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C8BC328-5A0B-4DA9-9DEE-EADCA51DB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831" y="887704"/>
            <a:ext cx="5004030" cy="16477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16">
            <a:extLst>
              <a:ext uri="{FF2B5EF4-FFF2-40B4-BE49-F238E27FC236}">
                <a16:creationId xmlns:a16="http://schemas.microsoft.com/office/drawing/2014/main" id="{75C930E7-252A-4874-852A-870E9482FA7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9634" name="矩形 17">
              <a:extLst>
                <a:ext uri="{FF2B5EF4-FFF2-40B4-BE49-F238E27FC236}">
                  <a16:creationId xmlns:a16="http://schemas.microsoft.com/office/drawing/2014/main" id="{EBFA34DA-AD42-4469-90FF-E5A4D228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35" name="矩形 18">
              <a:extLst>
                <a:ext uri="{FF2B5EF4-FFF2-40B4-BE49-F238E27FC236}">
                  <a16:creationId xmlns:a16="http://schemas.microsoft.com/office/drawing/2014/main" id="{59883622-A563-4E1E-8F80-F225683A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5.3.8 拖动对话框</a:t>
              </a:r>
            </a:p>
          </p:txBody>
        </p:sp>
      </p:grpSp>
      <p:sp>
        <p:nvSpPr>
          <p:cNvPr id="69636" name="TextBox 108">
            <a:extLst>
              <a:ext uri="{FF2B5EF4-FFF2-40B4-BE49-F238E27FC236}">
                <a16:creationId xmlns:a16="http://schemas.microsoft.com/office/drawing/2014/main" id="{A3C4B08F-F9B3-49C7-9004-DA8636E3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637" name="组合 29">
            <a:extLst>
              <a:ext uri="{FF2B5EF4-FFF2-40B4-BE49-F238E27FC236}">
                <a16:creationId xmlns:a16="http://schemas.microsoft.com/office/drawing/2014/main" id="{C2B034DD-47A1-406E-B43C-4B110E15E4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097DAC-9982-4063-88D9-6107B62FF95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F148760-D0AF-4E68-B67D-A679C8BF059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9640" name="文本框 1">
            <a:extLst>
              <a:ext uri="{FF2B5EF4-FFF2-40B4-BE49-F238E27FC236}">
                <a16:creationId xmlns:a16="http://schemas.microsoft.com/office/drawing/2014/main" id="{2D11D6C4-1132-4B84-920D-99868143E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2" y="1704975"/>
            <a:ext cx="3502025" cy="23034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设置音量大小的时候，或者设置屏幕亮度的时候会使用到拖动对话框中的控件。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中并没有实现该对话框类型，所以开发者需要创建一个对话框实例，并将想要设置的</a:t>
            </a:r>
            <a:r>
              <a:rPr lang="en-US" altLang="zh-CN" sz="1400" dirty="0">
                <a:latin typeface="宋体" panose="02010600030101010101" pitchFamily="2" charset="-122"/>
              </a:rPr>
              <a:t>View</a:t>
            </a:r>
            <a:r>
              <a:rPr lang="zh-CN" altLang="en-US" sz="1400" dirty="0">
                <a:latin typeface="宋体" panose="02010600030101010101" pitchFamily="2" charset="-122"/>
              </a:rPr>
              <a:t>视图对象如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SeekBar</a:t>
            </a:r>
            <a:r>
              <a:rPr lang="zh-CN" altLang="en-US" sz="1400" dirty="0">
                <a:latin typeface="宋体" panose="02010600030101010101" pitchFamily="2" charset="-122"/>
              </a:rPr>
              <a:t>设置到对话框中。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9641" name="图片 2">
            <a:extLst>
              <a:ext uri="{FF2B5EF4-FFF2-40B4-BE49-F238E27FC236}">
                <a16:creationId xmlns:a16="http://schemas.microsoft.com/office/drawing/2014/main" id="{1ECB6826-DBED-4D53-A31B-62D10DA0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700088"/>
            <a:ext cx="26685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16">
            <a:extLst>
              <a:ext uri="{FF2B5EF4-FFF2-40B4-BE49-F238E27FC236}">
                <a16:creationId xmlns:a16="http://schemas.microsoft.com/office/drawing/2014/main" id="{BC0EF2D4-72B0-4117-8863-E455BF62CE3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1682" name="矩形 17">
              <a:extLst>
                <a:ext uri="{FF2B5EF4-FFF2-40B4-BE49-F238E27FC236}">
                  <a16:creationId xmlns:a16="http://schemas.microsoft.com/office/drawing/2014/main" id="{310793D4-D741-4718-B56A-C2F2CAEC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83" name="矩形 18">
              <a:extLst>
                <a:ext uri="{FF2B5EF4-FFF2-40B4-BE49-F238E27FC236}">
                  <a16:creationId xmlns:a16="http://schemas.microsoft.com/office/drawing/2014/main" id="{8067FD3E-4D85-4841-ABBE-9A80ED8B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5.3.9  自定义对话框</a:t>
              </a:r>
            </a:p>
          </p:txBody>
        </p:sp>
      </p:grpSp>
      <p:sp>
        <p:nvSpPr>
          <p:cNvPr id="71684" name="TextBox 108">
            <a:extLst>
              <a:ext uri="{FF2B5EF4-FFF2-40B4-BE49-F238E27FC236}">
                <a16:creationId xmlns:a16="http://schemas.microsoft.com/office/drawing/2014/main" id="{9EF844EC-97E4-4AD3-BD47-63BB10C59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5" name="组合 29">
            <a:extLst>
              <a:ext uri="{FF2B5EF4-FFF2-40B4-BE49-F238E27FC236}">
                <a16:creationId xmlns:a16="http://schemas.microsoft.com/office/drawing/2014/main" id="{DB4CC945-2FBB-45AB-9FD9-8A33FA82F8D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450194C-3784-4CD2-B00D-A8A344E40CB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91E0DD4-4AFC-44F0-BC61-65DEB34F379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8" name="文本框 1">
            <a:extLst>
              <a:ext uri="{FF2B5EF4-FFF2-40B4-BE49-F238E27FC236}">
                <a16:creationId xmlns:a16="http://schemas.microsoft.com/office/drawing/2014/main" id="{18C8EF50-F33E-4075-B108-A9BC8E5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1155700"/>
            <a:ext cx="6958013" cy="1981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ProgressDialog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等都是基于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类系统封装好的，这些对话框的风格、背景都是原生的，然而在开发过程中我们会有</a:t>
            </a:r>
            <a:r>
              <a:rPr lang="zh-CN" altLang="en-US" sz="1400" b="1" u="sng" dirty="0">
                <a:latin typeface="宋体" panose="02010600030101010101" pitchFamily="2" charset="-122"/>
              </a:rPr>
              <a:t>个性化定制</a:t>
            </a:r>
            <a:r>
              <a:rPr lang="zh-CN" altLang="en-US" sz="1400" dirty="0">
                <a:latin typeface="宋体" panose="02010600030101010101" pitchFamily="2" charset="-122"/>
              </a:rPr>
              <a:t>的需求。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开发者可以通过继承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并设置其中的属性来改变对话框的风格和展现的位置，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定制属于自己的对话框样式。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71689" name="文本框 99">
            <a:extLst>
              <a:ext uri="{FF2B5EF4-FFF2-40B4-BE49-F238E27FC236}">
                <a16:creationId xmlns:a16="http://schemas.microsoft.com/office/drawing/2014/main" id="{3D3D06F5-6DD9-4CCF-86D8-E4623DD1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3354388"/>
            <a:ext cx="5256365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使用步骤如下：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（1）创建一个对话框类继承自Dialog；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（2）获得Window对象，通过window来设置对话框的属性；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（3）在OnCreate()，</a:t>
            </a:r>
            <a:r>
              <a:rPr lang="en-US" altLang="zh-CN" sz="1400" dirty="0"/>
              <a:t>O</a:t>
            </a:r>
            <a:r>
              <a:rPr lang="zh-CN" altLang="en-US" sz="1400" dirty="0"/>
              <a:t>nStart()方法中执行任务代码。</a:t>
            </a:r>
          </a:p>
        </p:txBody>
      </p:sp>
      <p:pic>
        <p:nvPicPr>
          <p:cNvPr id="71690" name="图片 2">
            <a:extLst>
              <a:ext uri="{FF2B5EF4-FFF2-40B4-BE49-F238E27FC236}">
                <a16:creationId xmlns:a16="http://schemas.microsoft.com/office/drawing/2014/main" id="{1CC7CC33-B0F3-4CB6-B763-0FB61766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087563"/>
            <a:ext cx="213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16">
            <a:extLst>
              <a:ext uri="{FF2B5EF4-FFF2-40B4-BE49-F238E27FC236}">
                <a16:creationId xmlns:a16="http://schemas.microsoft.com/office/drawing/2014/main" id="{83858F58-2A96-49DE-9958-D50CE36D082C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639762"/>
            <a:ext cx="7496175" cy="885825"/>
            <a:chOff x="2954339" y="1349947"/>
            <a:chExt cx="7162269" cy="654494"/>
          </a:xfrm>
        </p:grpSpPr>
        <p:sp>
          <p:nvSpPr>
            <p:cNvPr id="73730" name="矩形 17">
              <a:extLst>
                <a:ext uri="{FF2B5EF4-FFF2-40B4-BE49-F238E27FC236}">
                  <a16:creationId xmlns:a16="http://schemas.microsoft.com/office/drawing/2014/main" id="{5E4D916D-DEBC-4AA0-B34E-E3E34F4D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31" name="矩形 18">
              <a:extLst>
                <a:ext uri="{FF2B5EF4-FFF2-40B4-BE49-F238E27FC236}">
                  <a16:creationId xmlns:a16="http://schemas.microsoft.com/office/drawing/2014/main" id="{0942040A-DCEC-4CE6-830B-2497CD07A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上下文菜单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732" name="TextBox 108">
            <a:extLst>
              <a:ext uri="{FF2B5EF4-FFF2-40B4-BE49-F238E27FC236}">
                <a16:creationId xmlns:a16="http://schemas.microsoft.com/office/drawing/2014/main" id="{293D1B15-30E5-4647-8C36-78A99C757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3733" name="组合 29">
            <a:extLst>
              <a:ext uri="{FF2B5EF4-FFF2-40B4-BE49-F238E27FC236}">
                <a16:creationId xmlns:a16="http://schemas.microsoft.com/office/drawing/2014/main" id="{237A3408-7DC5-4FBA-920F-842E9384527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E304EC-92DD-455C-A348-036AD4EAD0E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355553-70A5-48AF-BFDB-4A0D1C31118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4540F9EA-75F2-46A3-B4DD-62070B5E3B6A}"/>
              </a:ext>
            </a:extLst>
          </p:cNvPr>
          <p:cNvSpPr txBox="1"/>
          <p:nvPr/>
        </p:nvSpPr>
        <p:spPr>
          <a:xfrm>
            <a:off x="247202" y="1001965"/>
            <a:ext cx="7277003" cy="1384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noProof="1">
                <a:sym typeface="+mn-ea"/>
              </a:rPr>
              <a:t> Android</a:t>
            </a:r>
            <a:r>
              <a:rPr lang="zh-CN" altLang="en-US" sz="1400" noProof="1">
                <a:sym typeface="+mn-ea"/>
              </a:rPr>
              <a:t>系统中的</a:t>
            </a:r>
            <a:r>
              <a:rPr lang="en-US" altLang="zh-CN" sz="1400" noProof="1">
                <a:sym typeface="+mn-ea"/>
              </a:rPr>
              <a:t>ContextMenu(</a:t>
            </a:r>
            <a:r>
              <a:rPr lang="zh-CN" altLang="en-US" sz="1400" noProof="1">
                <a:sym typeface="+mn-ea"/>
              </a:rPr>
              <a:t>上下文菜单</a:t>
            </a:r>
            <a:r>
              <a:rPr lang="en-US" altLang="zh-CN" sz="1400" noProof="1">
                <a:sym typeface="+mn-ea"/>
              </a:rPr>
              <a:t>)</a:t>
            </a:r>
            <a:r>
              <a:rPr lang="zh-CN" altLang="en-US" sz="1400" noProof="1">
                <a:sym typeface="+mn-ea"/>
              </a:rPr>
              <a:t>类似于</a:t>
            </a:r>
            <a:r>
              <a:rPr lang="en-US" altLang="zh-CN" sz="1400" noProof="1">
                <a:sym typeface="+mn-ea"/>
              </a:rPr>
              <a:t>PC</a:t>
            </a:r>
            <a:r>
              <a:rPr lang="zh-CN" altLang="en-US" sz="1400" noProof="1">
                <a:sym typeface="+mn-ea"/>
              </a:rPr>
              <a:t>中的右键弹出菜单。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当一个视图注册了上下文菜单时，</a:t>
            </a:r>
            <a:r>
              <a:rPr lang="zh-CN" altLang="en-US" sz="1400" b="1" noProof="1">
                <a:sym typeface="+mn-ea"/>
              </a:rPr>
              <a:t>长按该视图对象</a:t>
            </a:r>
            <a:r>
              <a:rPr lang="zh-CN" altLang="en-US" sz="1400" noProof="1">
                <a:sym typeface="+mn-ea"/>
              </a:rPr>
              <a:t>将出现一个提供相关功能的浮动菜单。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上下文菜单可以被注册到任何视图对象中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最常见的是用于列表视图</a:t>
            </a:r>
            <a:r>
              <a:rPr lang="en-US" altLang="zh-CN" sz="1400" noProof="1">
                <a:sym typeface="+mn-ea"/>
              </a:rPr>
              <a:t>ListView</a:t>
            </a:r>
            <a:r>
              <a:rPr lang="zh-CN" altLang="en-US" sz="1400" noProof="1">
                <a:sym typeface="+mn-ea"/>
              </a:rPr>
              <a:t>中，但上下文菜单不支持图标和快捷键。</a:t>
            </a:r>
            <a:endParaRPr lang="zh-CN" altLang="en-US" sz="2000" noProof="1">
              <a:sym typeface="+mn-ea"/>
            </a:endParaRPr>
          </a:p>
        </p:txBody>
      </p:sp>
      <p:sp>
        <p:nvSpPr>
          <p:cNvPr id="73737" name="文本框 99">
            <a:extLst>
              <a:ext uri="{FF2B5EF4-FFF2-40B4-BE49-F238E27FC236}">
                <a16:creationId xmlns:a16="http://schemas.microsoft.com/office/drawing/2014/main" id="{7E194E70-268E-4055-9ED7-5B3E8D560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2643755"/>
            <a:ext cx="6831013" cy="2030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（1）在Activity中使用上下文菜单，复写onCreateContextMenu() 和 onContextItemSelected()方法；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（2）为视图控件View中注册上下文菜单，使用registerForContextMenu()方法。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（3）在onCreateContextMenu(...ContextMenu menu)中添加菜单项menu.add(...)；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（4）在onContextItemSelected()中通过设置菜单的id来实现菜单子项的监听。</a:t>
            </a:r>
          </a:p>
        </p:txBody>
      </p:sp>
      <p:pic>
        <p:nvPicPr>
          <p:cNvPr id="73738" name="图片 299">
            <a:extLst>
              <a:ext uri="{FF2B5EF4-FFF2-40B4-BE49-F238E27FC236}">
                <a16:creationId xmlns:a16="http://schemas.microsoft.com/office/drawing/2014/main" id="{BA9972D0-74CD-4780-A7C0-F99E0433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38411"/>
            <a:ext cx="186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矩形 1">
            <a:extLst>
              <a:ext uri="{FF2B5EF4-FFF2-40B4-BE49-F238E27FC236}">
                <a16:creationId xmlns:a16="http://schemas.microsoft.com/office/drawing/2014/main" id="{0CC18F8C-B99C-477F-882C-3E5F130E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84822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https://github.com/HBU/AndroidDemo/tree/master/chapter05/Menu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7" name="组合 16">
            <a:extLst>
              <a:ext uri="{FF2B5EF4-FFF2-40B4-BE49-F238E27FC236}">
                <a16:creationId xmlns:a16="http://schemas.microsoft.com/office/drawing/2014/main" id="{990219E9-0D2F-4B30-97A8-C94B140CF025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5778" name="矩形 17">
              <a:extLst>
                <a:ext uri="{FF2B5EF4-FFF2-40B4-BE49-F238E27FC236}">
                  <a16:creationId xmlns:a16="http://schemas.microsoft.com/office/drawing/2014/main" id="{9CE489D4-D0B8-46F6-B885-B1F0DB39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79" name="矩形 18">
              <a:extLst>
                <a:ext uri="{FF2B5EF4-FFF2-40B4-BE49-F238E27FC236}">
                  <a16:creationId xmlns:a16="http://schemas.microsoft.com/office/drawing/2014/main" id="{983FC37E-392A-45CA-81F4-043C229B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5780" name="TextBox 108">
            <a:extLst>
              <a:ext uri="{FF2B5EF4-FFF2-40B4-BE49-F238E27FC236}">
                <a16:creationId xmlns:a16="http://schemas.microsoft.com/office/drawing/2014/main" id="{F9BD3791-4FB0-4289-9EA0-98CC0D0A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1" name="组合 29">
            <a:extLst>
              <a:ext uri="{FF2B5EF4-FFF2-40B4-BE49-F238E27FC236}">
                <a16:creationId xmlns:a16="http://schemas.microsoft.com/office/drawing/2014/main" id="{BCF89F7A-9146-4E9D-9F57-30131603F7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22B770-D263-4958-9DEE-069FE9BC671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5DACE5F-D018-4F0F-AE65-3854DB0965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5784" name="文本框 3">
            <a:extLst>
              <a:ext uri="{FF2B5EF4-FFF2-40B4-BE49-F238E27FC236}">
                <a16:creationId xmlns:a16="http://schemas.microsoft.com/office/drawing/2014/main" id="{7370CCB0-FB82-4B07-AB48-C03EEFC9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1530619"/>
            <a:ext cx="792162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// </a:t>
            </a:r>
            <a:r>
              <a:rPr lang="en-US" altLang="en-US" sz="1400" dirty="0" err="1">
                <a:latin typeface="Arial" panose="020B0604020202020204" pitchFamily="34" charset="0"/>
              </a:rPr>
              <a:t>复写Activity中的方法，当上下文菜单被创建时回调该函数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@Override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public void </a:t>
            </a:r>
            <a:r>
              <a:rPr lang="en-US" altLang="en-US" sz="1400" dirty="0" err="1">
                <a:latin typeface="Arial" panose="020B0604020202020204" pitchFamily="34" charset="0"/>
              </a:rPr>
              <a:t>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ContextMenu</a:t>
            </a:r>
            <a:r>
              <a:rPr lang="en-US" altLang="en-US" sz="1400" dirty="0">
                <a:latin typeface="Arial" panose="020B0604020202020204" pitchFamily="34" charset="0"/>
              </a:rPr>
              <a:t> menu, View </a:t>
            </a:r>
            <a:r>
              <a:rPr lang="en-US" altLang="en-US" sz="1400" dirty="0" err="1">
                <a:latin typeface="Arial" panose="020B0604020202020204" pitchFamily="34" charset="0"/>
              </a:rPr>
              <a:t>v,ContextMenuInfo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 {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创建菜单项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参数的填写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(1, 0, 0, </a:t>
            </a:r>
            <a:r>
              <a:rPr lang="en-US" altLang="en-US" sz="1400" dirty="0" err="1">
                <a:latin typeface="Arial" panose="020B0604020202020204" pitchFamily="34" charset="0"/>
              </a:rPr>
              <a:t>R.string.reply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(1, 1, 1, </a:t>
            </a:r>
            <a:r>
              <a:rPr lang="en-US" altLang="en-US" sz="1400" dirty="0" err="1">
                <a:latin typeface="Arial" panose="020B0604020202020204" pitchFamily="34" charset="0"/>
              </a:rPr>
              <a:t>R.string.delete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super.onCreateContextMenu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(menu, v,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}</a:t>
            </a:r>
            <a:r>
              <a:rPr lang="en-US" altLang="zh-CN" sz="1400" dirty="0">
                <a:latin typeface="Arial" panose="020B0604020202020204" pitchFamily="34" charset="0"/>
              </a:rPr>
              <a:t> 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16">
            <a:extLst>
              <a:ext uri="{FF2B5EF4-FFF2-40B4-BE49-F238E27FC236}">
                <a16:creationId xmlns:a16="http://schemas.microsoft.com/office/drawing/2014/main" id="{99675516-9885-418B-A0CF-3770A67AD0D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7826" name="矩形 17">
              <a:extLst>
                <a:ext uri="{FF2B5EF4-FFF2-40B4-BE49-F238E27FC236}">
                  <a16:creationId xmlns:a16="http://schemas.microsoft.com/office/drawing/2014/main" id="{C36960AF-8772-403F-8E07-BF8BB67B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27" name="矩形 18">
              <a:extLst>
                <a:ext uri="{FF2B5EF4-FFF2-40B4-BE49-F238E27FC236}">
                  <a16:creationId xmlns:a16="http://schemas.microsoft.com/office/drawing/2014/main" id="{1990233C-1754-425D-BF44-50AA2E3B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7828" name="TextBox 108">
            <a:extLst>
              <a:ext uri="{FF2B5EF4-FFF2-40B4-BE49-F238E27FC236}">
                <a16:creationId xmlns:a16="http://schemas.microsoft.com/office/drawing/2014/main" id="{53E2CEE3-01B1-4B23-A231-13662066E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9" name="组合 29">
            <a:extLst>
              <a:ext uri="{FF2B5EF4-FFF2-40B4-BE49-F238E27FC236}">
                <a16:creationId xmlns:a16="http://schemas.microsoft.com/office/drawing/2014/main" id="{B33A638E-B273-4565-8112-6F368476306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5CB23DF-6702-4071-940D-16D33911E7A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D8F0E8-60B0-4E3C-8F34-F3F44EC68BD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7832" name="文本框 3">
            <a:extLst>
              <a:ext uri="{FF2B5EF4-FFF2-40B4-BE49-F238E27FC236}">
                <a16:creationId xmlns:a16="http://schemas.microsoft.com/office/drawing/2014/main" id="{23BD71A9-ED6D-4CEA-A96D-7A734DC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347665"/>
            <a:ext cx="7270750" cy="341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// </a:t>
            </a:r>
            <a:r>
              <a:rPr lang="en-US" altLang="en-US" sz="1200" dirty="0" err="1">
                <a:latin typeface="Arial" panose="020B0604020202020204" pitchFamily="34" charset="0"/>
              </a:rPr>
              <a:t>复写Activity中的方法，当上下文菜单某项被选中时回调该函数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@Oerride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public </a:t>
            </a:r>
            <a:r>
              <a:rPr lang="en-US" altLang="en-US" sz="1200" dirty="0" err="1">
                <a:latin typeface="Arial" panose="020B0604020202020204" pitchFamily="34" charset="0"/>
              </a:rPr>
              <a:t>boolean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MenuItem</a:t>
            </a:r>
            <a:r>
              <a:rPr lang="en-US" altLang="en-US" sz="1200" dirty="0">
                <a:latin typeface="Arial" panose="020B0604020202020204" pitchFamily="34" charset="0"/>
              </a:rPr>
              <a:t> item)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获得上下文菜单的相关信息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 = (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item.getMenuInfo</a:t>
            </a:r>
            <a:r>
              <a:rPr lang="en-US" altLang="en-US" sz="1200" dirty="0">
                <a:latin typeface="Arial" panose="020B0604020202020204" pitchFamily="34" charset="0"/>
              </a:rPr>
              <a:t>();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对选项点击事件的回调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switch (</a:t>
            </a:r>
            <a:r>
              <a:rPr lang="en-US" altLang="en-US" sz="1200" dirty="0" err="1">
                <a:latin typeface="Arial" panose="020B0604020202020204" pitchFamily="34" charset="0"/>
              </a:rPr>
              <a:t>item.getItemId</a:t>
            </a:r>
            <a:r>
              <a:rPr lang="en-US" altLang="en-US" sz="1200" dirty="0">
                <a:latin typeface="Arial" panose="020B0604020202020204" pitchFamily="34" charset="0"/>
              </a:rPr>
              <a:t>())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case 0: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replyLetter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	case 1: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  		</a:t>
            </a:r>
            <a:r>
              <a:rPr lang="en-US" altLang="en-US" sz="1200" dirty="0" err="1">
                <a:latin typeface="Arial" panose="020B0604020202020204" pitchFamily="34" charset="0"/>
              </a:rPr>
              <a:t>deleteLetter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default: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  }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return </a:t>
            </a:r>
            <a:r>
              <a:rPr lang="en-US" altLang="en-US" sz="1200" dirty="0" err="1">
                <a:latin typeface="Arial" panose="020B0604020202020204" pitchFamily="34" charset="0"/>
              </a:rPr>
              <a:t>super.onContextItemSelected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(item);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}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16">
            <a:extLst>
              <a:ext uri="{FF2B5EF4-FFF2-40B4-BE49-F238E27FC236}">
                <a16:creationId xmlns:a16="http://schemas.microsoft.com/office/drawing/2014/main" id="{E40A2ECF-43C0-4F0E-8166-0E19A1B42AC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9874" name="矩形 17">
              <a:extLst>
                <a:ext uri="{FF2B5EF4-FFF2-40B4-BE49-F238E27FC236}">
                  <a16:creationId xmlns:a16="http://schemas.microsoft.com/office/drawing/2014/main" id="{6C5CB313-0C67-4387-BF8F-0B28FE58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75" name="矩形 18">
              <a:extLst>
                <a:ext uri="{FF2B5EF4-FFF2-40B4-BE49-F238E27FC236}">
                  <a16:creationId xmlns:a16="http://schemas.microsoft.com/office/drawing/2014/main" id="{0B5FFBE4-BDDE-4D9B-A744-BF28F976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79876" name="TextBox 108">
            <a:extLst>
              <a:ext uri="{FF2B5EF4-FFF2-40B4-BE49-F238E27FC236}">
                <a16:creationId xmlns:a16="http://schemas.microsoft.com/office/drawing/2014/main" id="{F2ADF082-81A7-4417-90A9-C9BCC2BD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877" name="组合 29">
            <a:extLst>
              <a:ext uri="{FF2B5EF4-FFF2-40B4-BE49-F238E27FC236}">
                <a16:creationId xmlns:a16="http://schemas.microsoft.com/office/drawing/2014/main" id="{AF45DC8D-ECCB-4107-B9E0-4FB64D1FA0D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68897F-5919-42EF-B10E-139B1467D11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4824253-E6FC-480A-BA11-C7923956552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9880" name="文本框 1">
            <a:extLst>
              <a:ext uri="{FF2B5EF4-FFF2-40B4-BE49-F238E27FC236}">
                <a16:creationId xmlns:a16="http://schemas.microsoft.com/office/drawing/2014/main" id="{2A5E3123-950E-41DF-B0DB-687354A49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285891"/>
            <a:ext cx="5749925" cy="3609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当</a:t>
            </a:r>
            <a:r>
              <a:rPr lang="en-US" altLang="zh-CN" sz="1400" dirty="0"/>
              <a:t>Activity</a:t>
            </a:r>
            <a:r>
              <a:rPr lang="zh-CN" altLang="en-US" sz="1400" dirty="0"/>
              <a:t>在前台运行时，如果用户</a:t>
            </a:r>
            <a:r>
              <a:rPr lang="zh-CN" altLang="en-US" sz="1400" b="1" dirty="0"/>
              <a:t>按下手机上的</a:t>
            </a:r>
            <a:r>
              <a:rPr lang="en-US" altLang="zh-CN" sz="1400" b="1" dirty="0"/>
              <a:t>Menu</a:t>
            </a:r>
            <a:r>
              <a:rPr lang="zh-CN" altLang="en-US" sz="1400" b="1" dirty="0"/>
              <a:t>键</a:t>
            </a:r>
            <a:r>
              <a:rPr lang="zh-CN" altLang="en-US" sz="1400" dirty="0"/>
              <a:t>，此时就会在屏幕底端弹出相应的选项菜单。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这个功能需要开发人员编程来实现，如果在开发应用程序时没有实现该功能，那么程序运行时按下手机的</a:t>
            </a:r>
            <a:r>
              <a:rPr lang="en-US" altLang="zh-CN" sz="1400" dirty="0" err="1"/>
              <a:t>meun</a:t>
            </a:r>
            <a:r>
              <a:rPr lang="zh-CN" altLang="en-US" sz="1400" dirty="0"/>
              <a:t>键是不会起作用的。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对于携带图标的选项菜单，每次最多只能显示</a:t>
            </a:r>
            <a:r>
              <a:rPr lang="en-US" altLang="zh-CN" sz="1400" dirty="0"/>
              <a:t>6</a:t>
            </a:r>
            <a:r>
              <a:rPr lang="zh-CN" altLang="en-US" sz="1400" dirty="0"/>
              <a:t>个，当菜单选项多于</a:t>
            </a:r>
            <a:r>
              <a:rPr lang="en-US" altLang="zh-CN" sz="1400" dirty="0"/>
              <a:t>6</a:t>
            </a:r>
            <a:r>
              <a:rPr lang="zh-CN" altLang="en-US" sz="1400" dirty="0"/>
              <a:t>个时，将只显示前</a:t>
            </a:r>
            <a:r>
              <a:rPr lang="en-US" altLang="zh-CN" sz="1400" dirty="0"/>
              <a:t>5</a:t>
            </a:r>
            <a:r>
              <a:rPr lang="zh-CN" altLang="en-US" sz="1400" dirty="0"/>
              <a:t>个和一个扩展菜单选项，点击扩展菜单选项将会弹出其余的菜单项。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扩展菜单项中将不会显示图标，但是可以显示单选框和复选框。</a:t>
            </a:r>
          </a:p>
        </p:txBody>
      </p:sp>
      <p:pic>
        <p:nvPicPr>
          <p:cNvPr id="79881" name="图片 2">
            <a:extLst>
              <a:ext uri="{FF2B5EF4-FFF2-40B4-BE49-F238E27FC236}">
                <a16:creationId xmlns:a16="http://schemas.microsoft.com/office/drawing/2014/main" id="{2A6ED65E-E126-4703-9018-5AC66DA5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7788"/>
            <a:ext cx="2428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6">
            <a:extLst>
              <a:ext uri="{FF2B5EF4-FFF2-40B4-BE49-F238E27FC236}">
                <a16:creationId xmlns:a16="http://schemas.microsoft.com/office/drawing/2014/main" id="{DC104454-EC66-48B1-A8A1-CFDBD447F26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1922" name="矩形 17">
              <a:extLst>
                <a:ext uri="{FF2B5EF4-FFF2-40B4-BE49-F238E27FC236}">
                  <a16:creationId xmlns:a16="http://schemas.microsoft.com/office/drawing/2014/main" id="{44AEECDF-4533-4D25-8E27-CCF39B294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23" name="矩形 18">
              <a:extLst>
                <a:ext uri="{FF2B5EF4-FFF2-40B4-BE49-F238E27FC236}">
                  <a16:creationId xmlns:a16="http://schemas.microsoft.com/office/drawing/2014/main" id="{67AF13AD-B819-40B9-B773-F19BEA421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81924" name="TextBox 108">
            <a:extLst>
              <a:ext uri="{FF2B5EF4-FFF2-40B4-BE49-F238E27FC236}">
                <a16:creationId xmlns:a16="http://schemas.microsoft.com/office/drawing/2014/main" id="{0ED5544F-8A67-4555-B250-193364DE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25" name="组合 29">
            <a:extLst>
              <a:ext uri="{FF2B5EF4-FFF2-40B4-BE49-F238E27FC236}">
                <a16:creationId xmlns:a16="http://schemas.microsoft.com/office/drawing/2014/main" id="{FB11CEC9-9A5D-4492-AD5B-E37B3630F55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433846-E9EC-48A3-AE0C-53E3C088BDB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8704B3D-F4EC-46ED-B956-34901FF4973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1928" name="文本框 1">
            <a:extLst>
              <a:ext uri="{FF2B5EF4-FFF2-40B4-BE49-F238E27FC236}">
                <a16:creationId xmlns:a16="http://schemas.microsoft.com/office/drawing/2014/main" id="{8234547A-456E-476D-BBC7-942400BC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1481138"/>
            <a:ext cx="7188200" cy="20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（1）在Activity中复写onCreateOptionsMenu(...)和onOptionsItemSelected(...)方法；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（2）在onCreateOptionsMenu(Menu menu)中添加菜单选项，有两种方式：a、调用menu.add(...)，b、从布局文件中添加，在res下新建menu文件夹，创建menu文件，填写相应的选项；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（3）在onOptionsItemSelected(...)通过设置菜单的id来实现菜单子项的监听。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组合 16">
            <a:extLst>
              <a:ext uri="{FF2B5EF4-FFF2-40B4-BE49-F238E27FC236}">
                <a16:creationId xmlns:a16="http://schemas.microsoft.com/office/drawing/2014/main" id="{90E5E047-9A1E-47C1-AB09-DB66F250F27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3970" name="矩形 17">
              <a:extLst>
                <a:ext uri="{FF2B5EF4-FFF2-40B4-BE49-F238E27FC236}">
                  <a16:creationId xmlns:a16="http://schemas.microsoft.com/office/drawing/2014/main" id="{1A713A62-416C-4D2C-9316-72F81143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971" name="矩形 18">
              <a:extLst>
                <a:ext uri="{FF2B5EF4-FFF2-40B4-BE49-F238E27FC236}">
                  <a16:creationId xmlns:a16="http://schemas.microsoft.com/office/drawing/2014/main" id="{D5B50200-B99A-4D27-B6A9-484D359E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5.4.3 下拉菜单（Spinner）</a:t>
              </a:r>
            </a:p>
          </p:txBody>
        </p:sp>
      </p:grpSp>
      <p:sp>
        <p:nvSpPr>
          <p:cNvPr id="83972" name="TextBox 108">
            <a:extLst>
              <a:ext uri="{FF2B5EF4-FFF2-40B4-BE49-F238E27FC236}">
                <a16:creationId xmlns:a16="http://schemas.microsoft.com/office/drawing/2014/main" id="{FE0CFF50-8467-4162-96E9-E7BD61F7B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973" name="组合 29">
            <a:extLst>
              <a:ext uri="{FF2B5EF4-FFF2-40B4-BE49-F238E27FC236}">
                <a16:creationId xmlns:a16="http://schemas.microsoft.com/office/drawing/2014/main" id="{01B8B185-6685-459A-9ADB-12E5D4DB4A9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405B6F-56E1-4DD6-9978-36C523F26C7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E8F4619-60A4-4915-B0A9-7BA644AD251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FAEC51F1-418E-48B8-AE2E-B9869592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211263"/>
            <a:ext cx="6238875" cy="1335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严格来讲</a:t>
            </a: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不算是一个菜单，但是其操作和表现形式具有菜单的行为。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的有效使用可以提高用户的体验。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当用户需要选择的时候，可以提供一个下拉列表将所有可选的项列出来，供用户选择。</a:t>
            </a:r>
            <a:endParaRPr lang="zh-CN" altLang="en-US" sz="14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977" name="文本框 99">
            <a:extLst>
              <a:ext uri="{FF2B5EF4-FFF2-40B4-BE49-F238E27FC236}">
                <a16:creationId xmlns:a16="http://schemas.microsoft.com/office/drawing/2014/main" id="{4122CB72-7E42-49AB-A906-A761C334E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1" y="2712751"/>
            <a:ext cx="6257453" cy="1671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</a:rPr>
              <a:t>）获得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实例对象，在布局文件中获得或代码中均可；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</a:rPr>
              <a:t>）为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配置一个数据适配器（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ListAdapter</a:t>
            </a:r>
            <a:r>
              <a:rPr lang="zh-CN" altLang="en-US" sz="1400" dirty="0">
                <a:latin typeface="宋体" panose="02010600030101010101" pitchFamily="2" charset="-122"/>
              </a:rPr>
              <a:t>，后面小节有详细讲解）用来提供数据的显示的控制；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</a:rPr>
              <a:t>）监听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的数据点击事件。</a:t>
            </a:r>
            <a:endParaRPr lang="zh-CN" altLang="en-US" sz="1400" dirty="0"/>
          </a:p>
        </p:txBody>
      </p:sp>
      <p:pic>
        <p:nvPicPr>
          <p:cNvPr id="83978" name="图片 2">
            <a:extLst>
              <a:ext uri="{FF2B5EF4-FFF2-40B4-BE49-F238E27FC236}">
                <a16:creationId xmlns:a16="http://schemas.microsoft.com/office/drawing/2014/main" id="{DD3DD92B-5D53-451E-BCD4-3A81EE97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60" y="1211263"/>
            <a:ext cx="2022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9" name="矩形 3">
            <a:extLst>
              <a:ext uri="{FF2B5EF4-FFF2-40B4-BE49-F238E27FC236}">
                <a16:creationId xmlns:a16="http://schemas.microsoft.com/office/drawing/2014/main" id="{05B032AF-58AD-49D1-912B-53132B9E7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22" y="4608625"/>
            <a:ext cx="7961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https://github.com/HBU/AndroidDemo/tree/master/chapter05/Spineer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组合 16">
            <a:extLst>
              <a:ext uri="{FF2B5EF4-FFF2-40B4-BE49-F238E27FC236}">
                <a16:creationId xmlns:a16="http://schemas.microsoft.com/office/drawing/2014/main" id="{7BAD2EE6-9BC0-47F9-BFCE-EEDE31E079B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6018" name="矩形 17">
              <a:extLst>
                <a:ext uri="{FF2B5EF4-FFF2-40B4-BE49-F238E27FC236}">
                  <a16:creationId xmlns:a16="http://schemas.microsoft.com/office/drawing/2014/main" id="{32ACBD49-4FED-4BA5-B9C6-308A952F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19" name="矩形 18">
              <a:extLst>
                <a:ext uri="{FF2B5EF4-FFF2-40B4-BE49-F238E27FC236}">
                  <a16:creationId xmlns:a16="http://schemas.microsoft.com/office/drawing/2014/main" id="{ECD1A2D4-67C8-42FE-A0C5-AA4F0EFF1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5.5.1 常规Toast</a:t>
              </a:r>
            </a:p>
          </p:txBody>
        </p:sp>
      </p:grpSp>
      <p:sp>
        <p:nvSpPr>
          <p:cNvPr id="86020" name="TextBox 108">
            <a:extLst>
              <a:ext uri="{FF2B5EF4-FFF2-40B4-BE49-F238E27FC236}">
                <a16:creationId xmlns:a16="http://schemas.microsoft.com/office/drawing/2014/main" id="{329A75ED-64B9-471D-8339-CC9509308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021" name="组合 29">
            <a:extLst>
              <a:ext uri="{FF2B5EF4-FFF2-40B4-BE49-F238E27FC236}">
                <a16:creationId xmlns:a16="http://schemas.microsoft.com/office/drawing/2014/main" id="{0C3C4DC2-3C4E-42FD-A83C-735099EF0D9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DE1DA1-6D83-4D06-AF71-2019398C19D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435B94-1862-40DA-8D01-5C6D3273634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6024" name="文本框 2">
            <a:extLst>
              <a:ext uri="{FF2B5EF4-FFF2-40B4-BE49-F238E27FC236}">
                <a16:creationId xmlns:a16="http://schemas.microsoft.com/office/drawing/2014/main" id="{C14FD7E9-FE87-4A51-9CFE-08925B46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58863"/>
            <a:ext cx="687387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Arial" panose="020B0604020202020204" pitchFamily="34" charset="0"/>
              </a:rPr>
              <a:t>       使用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的静态方法</a:t>
            </a:r>
            <a:r>
              <a:rPr lang="en-US" altLang="zh-CN" sz="1400">
                <a:latin typeface="Arial" panose="020B0604020202020204" pitchFamily="34" charset="0"/>
              </a:rPr>
              <a:t>makeToast</a:t>
            </a:r>
            <a:r>
              <a:rPr lang="zh-CN" altLang="en-US" sz="1400">
                <a:latin typeface="Arial" panose="020B0604020202020204" pitchFamily="34" charset="0"/>
              </a:rPr>
              <a:t>（</a:t>
            </a:r>
            <a:r>
              <a:rPr lang="en-US" altLang="zh-CN" sz="1400">
                <a:latin typeface="Arial" panose="020B0604020202020204" pitchFamily="34" charset="0"/>
              </a:rPr>
              <a:t>Context context</a:t>
            </a:r>
            <a:r>
              <a:rPr lang="zh-CN" altLang="en-US" sz="1400">
                <a:latin typeface="Arial" panose="020B0604020202020204" pitchFamily="34" charset="0"/>
              </a:rPr>
              <a:t>）即可创建一个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。</a:t>
            </a:r>
            <a:endParaRPr lang="zh-CN" altLang="en-US" sz="1400"/>
          </a:p>
        </p:txBody>
      </p:sp>
      <p:pic>
        <p:nvPicPr>
          <p:cNvPr id="86025" name="图片 306">
            <a:extLst>
              <a:ext uri="{FF2B5EF4-FFF2-40B4-BE49-F238E27FC236}">
                <a16:creationId xmlns:a16="http://schemas.microsoft.com/office/drawing/2014/main" id="{65E503BF-70A1-4F2D-89D0-2378E1CF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9288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文本框 3">
            <a:extLst>
              <a:ext uri="{FF2B5EF4-FFF2-40B4-BE49-F238E27FC236}">
                <a16:creationId xmlns:a16="http://schemas.microsoft.com/office/drawing/2014/main" id="{5BFF8E23-187C-4592-AF6F-C610C66E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1" y="1950294"/>
            <a:ext cx="5413375" cy="738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</a:t>
            </a:r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getApplicationContext</a:t>
            </a:r>
            <a:r>
              <a:rPr lang="en-US" altLang="en-US" sz="1400" dirty="0">
                <a:latin typeface="Arial" panose="020B0604020202020204" pitchFamily="34" charset="0"/>
              </a:rPr>
              <a:t>(), "</a:t>
            </a:r>
            <a:r>
              <a:rPr lang="en-US" altLang="en-US" sz="1400" dirty="0" err="1">
                <a:latin typeface="Arial" panose="020B0604020202020204" pitchFamily="34" charset="0"/>
              </a:rPr>
              <a:t>默认Toast样式</a:t>
            </a:r>
            <a:r>
              <a:rPr lang="en-US" altLang="en-US" sz="1400" dirty="0">
                <a:latin typeface="Arial" panose="020B0604020202020204" pitchFamily="34" charset="0"/>
              </a:rPr>
              <a:t>",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     </a:t>
            </a:r>
            <a:r>
              <a:rPr lang="en-US" altLang="en-US" sz="1400" dirty="0" err="1">
                <a:latin typeface="Arial" panose="020B0604020202020204" pitchFamily="34" charset="0"/>
              </a:rPr>
              <a:t>Toast.LENGTH_SHORT</a:t>
            </a:r>
            <a:r>
              <a:rPr lang="en-US" altLang="en-US" sz="1400" dirty="0">
                <a:latin typeface="Arial" panose="020B0604020202020204" pitchFamily="34" charset="0"/>
              </a:rPr>
              <a:t>).show();</a:t>
            </a:r>
            <a:endParaRPr lang="zh-CN" altLang="en-US" sz="1400" dirty="0"/>
          </a:p>
        </p:txBody>
      </p:sp>
      <p:sp>
        <p:nvSpPr>
          <p:cNvPr id="86027" name="矩形 1">
            <a:extLst>
              <a:ext uri="{FF2B5EF4-FFF2-40B4-BE49-F238E27FC236}">
                <a16:creationId xmlns:a16="http://schemas.microsoft.com/office/drawing/2014/main" id="{09B64046-501D-4F6A-BF4C-637FDEE3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9" y="4547444"/>
            <a:ext cx="7426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https://github.com/HBU/AndroidDemo/tree/master/chapter05/ToastDemo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组合 16">
            <a:extLst>
              <a:ext uri="{FF2B5EF4-FFF2-40B4-BE49-F238E27FC236}">
                <a16:creationId xmlns:a16="http://schemas.microsoft.com/office/drawing/2014/main" id="{11078E72-C030-427C-9D96-0C951A8A5DD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8066" name="矩形 17">
              <a:extLst>
                <a:ext uri="{FF2B5EF4-FFF2-40B4-BE49-F238E27FC236}">
                  <a16:creationId xmlns:a16="http://schemas.microsoft.com/office/drawing/2014/main" id="{19A8C005-9ECC-4802-B622-6B98AEE7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067" name="矩形 18">
              <a:extLst>
                <a:ext uri="{FF2B5EF4-FFF2-40B4-BE49-F238E27FC236}">
                  <a16:creationId xmlns:a16="http://schemas.microsoft.com/office/drawing/2014/main" id="{C2CBC45E-C38C-4EF9-9877-E4464E99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5.5.2 自定义Toast</a:t>
              </a:r>
            </a:p>
          </p:txBody>
        </p:sp>
      </p:grpSp>
      <p:sp>
        <p:nvSpPr>
          <p:cNvPr id="88068" name="TextBox 108">
            <a:extLst>
              <a:ext uri="{FF2B5EF4-FFF2-40B4-BE49-F238E27FC236}">
                <a16:creationId xmlns:a16="http://schemas.microsoft.com/office/drawing/2014/main" id="{474803BB-13BC-4887-9866-2F0EE5A51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069" name="组合 29">
            <a:extLst>
              <a:ext uri="{FF2B5EF4-FFF2-40B4-BE49-F238E27FC236}">
                <a16:creationId xmlns:a16="http://schemas.microsoft.com/office/drawing/2014/main" id="{837E720E-4E52-43E4-88B7-A1D338124D0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4DCF74-1FF9-4951-9F2E-F9172FAAE4A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7EFA72C-A852-4907-9A90-804F9E55E50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8072" name="文本框 2">
            <a:extLst>
              <a:ext uri="{FF2B5EF4-FFF2-40B4-BE49-F238E27FC236}">
                <a16:creationId xmlns:a16="http://schemas.microsoft.com/office/drawing/2014/main" id="{995B0C49-5767-431D-BF7E-6ED72273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45" y="1485517"/>
            <a:ext cx="6873875" cy="2354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       系统默认的Toast只能设置文字和显示特定的时间，有时候往往不能满足应用的需求，但是系统同时提供了几个方法，使得开发者可以自行定义部分Toast的属性。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Toast的自定义可包含几个方面：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（1）Toast显示的位置；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（2）显示的View可从XML文件中渲染（context.getLayoutInfalut().infulre）；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（3）显示的时间长度（案例中没有示范，读者可以自行拓展）。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2298" name="矩形 1">
            <a:extLst>
              <a:ext uri="{FF2B5EF4-FFF2-40B4-BE49-F238E27FC236}">
                <a16:creationId xmlns:a16="http://schemas.microsoft.com/office/drawing/2014/main" id="{E289786A-C0C2-48DB-9296-7A136A841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79" y="1381815"/>
            <a:ext cx="4032250" cy="267765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</a:t>
            </a:r>
            <a:r>
              <a:rPr lang="en-US" altLang="zh-CN" b="1" dirty="0">
                <a:solidFill>
                  <a:srgbClr val="002060"/>
                </a:solidFill>
              </a:rPr>
              <a:t>Android</a:t>
            </a:r>
            <a:r>
              <a:rPr lang="zh-CN" altLang="en-US" b="1" dirty="0">
                <a:solidFill>
                  <a:srgbClr val="002060"/>
                </a:solidFill>
              </a:rPr>
              <a:t>中所有控件的基类</a:t>
            </a:r>
            <a:endParaRPr lang="en-US" altLang="zh-CN" dirty="0"/>
          </a:p>
          <a:p>
            <a:endParaRPr lang="en-US" altLang="zh-CN" sz="1200" dirty="0"/>
          </a:p>
          <a:p>
            <a:r>
              <a:rPr lang="zh-CN" altLang="en-US" sz="1200" dirty="0"/>
              <a:t>不管是简单的</a:t>
            </a:r>
            <a:r>
              <a:rPr lang="en-US" altLang="zh-CN" sz="1200" dirty="0" err="1"/>
              <a:t>TextView</a:t>
            </a:r>
            <a:r>
              <a:rPr lang="zh-CN" altLang="en-US" sz="1200" dirty="0"/>
              <a:t>，</a:t>
            </a:r>
            <a:r>
              <a:rPr lang="en-US" altLang="zh-CN" sz="1200" dirty="0"/>
              <a:t>Button</a:t>
            </a:r>
          </a:p>
          <a:p>
            <a:r>
              <a:rPr lang="zh-CN" altLang="en-US" sz="1200" dirty="0"/>
              <a:t>还是复杂</a:t>
            </a:r>
            <a:r>
              <a:rPr lang="en-US" altLang="zh-CN" sz="1200" dirty="0" err="1"/>
              <a:t>LinearLayout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ListView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它们的共同基类都是</a:t>
            </a:r>
            <a:r>
              <a:rPr lang="en-US" altLang="zh-CN" sz="1200" dirty="0"/>
              <a:t>View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是界面层的控件的一种抽象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它代表了一个控件，除了</a:t>
            </a:r>
            <a:r>
              <a:rPr lang="en-US" altLang="zh-CN" sz="1200" dirty="0"/>
              <a:t>View</a:t>
            </a:r>
            <a:r>
              <a:rPr lang="zh-CN" altLang="en-US" sz="1200" dirty="0"/>
              <a:t>还有</a:t>
            </a:r>
            <a:r>
              <a:rPr lang="en-US" altLang="zh-CN" sz="1200" dirty="0" err="1"/>
              <a:t>ViewGroup</a:t>
            </a:r>
            <a:endParaRPr lang="zh-CN" altLang="en-US" sz="1200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98CE9A-7CFD-4FF6-8D03-E9AAD4045F46}"/>
              </a:ext>
            </a:extLst>
          </p:cNvPr>
          <p:cNvGrpSpPr/>
          <p:nvPr/>
        </p:nvGrpSpPr>
        <p:grpSpPr>
          <a:xfrm>
            <a:off x="4283980" y="1381815"/>
            <a:ext cx="4608320" cy="2677656"/>
            <a:chOff x="4389025" y="1107798"/>
            <a:chExt cx="4642087" cy="314383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E37D4FC-E911-4F50-93ED-41774BC0E087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H="1" flipV="1">
              <a:off x="7694601" y="2298751"/>
              <a:ext cx="870548" cy="559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4D7AEBC-B7BF-4BAD-B3F1-CD16CAD78F87}"/>
                </a:ext>
              </a:extLst>
            </p:cNvPr>
            <p:cNvGrpSpPr/>
            <p:nvPr/>
          </p:nvGrpSpPr>
          <p:grpSpPr>
            <a:xfrm>
              <a:off x="4389025" y="1107798"/>
              <a:ext cx="4642087" cy="3143836"/>
              <a:chOff x="4390085" y="976744"/>
              <a:chExt cx="4642087" cy="314383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F671F28-D031-4C5D-83B1-D64DC8C98DEC}"/>
                  </a:ext>
                </a:extLst>
              </p:cNvPr>
              <p:cNvSpPr/>
              <p:nvPr/>
            </p:nvSpPr>
            <p:spPr>
              <a:xfrm>
                <a:off x="6084103" y="976744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View</a:t>
                </a:r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A6F20E0-1717-4182-9BAD-33956BC459EE}"/>
                  </a:ext>
                </a:extLst>
              </p:cNvPr>
              <p:cNvSpPr/>
              <p:nvPr/>
            </p:nvSpPr>
            <p:spPr>
              <a:xfrm>
                <a:off x="6927779" y="2727452"/>
                <a:ext cx="1080075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EditText</a:t>
                </a:r>
                <a:endParaRPr lang="zh-CN" altLang="en-US" dirty="0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854C91B-96A8-484F-8C5F-F4826044C3AD}"/>
                  </a:ext>
                </a:extLst>
              </p:cNvPr>
              <p:cNvSpPr/>
              <p:nvPr/>
            </p:nvSpPr>
            <p:spPr>
              <a:xfrm>
                <a:off x="5043077" y="1720083"/>
                <a:ext cx="1440100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ViewGroup</a:t>
                </a:r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E4CB3C2-9CB3-496C-BE85-C5357E02F5FC}"/>
                  </a:ext>
                </a:extLst>
              </p:cNvPr>
              <p:cNvSpPr/>
              <p:nvPr/>
            </p:nvSpPr>
            <p:spPr>
              <a:xfrm>
                <a:off x="7047615" y="1714053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TextView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793F872-5AC2-4D9A-9CA8-76708309870C}"/>
                  </a:ext>
                </a:extLst>
              </p:cNvPr>
              <p:cNvSpPr/>
              <p:nvPr/>
            </p:nvSpPr>
            <p:spPr>
              <a:xfrm>
                <a:off x="8100245" y="2727452"/>
                <a:ext cx="931927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Button</a:t>
                </a:r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A455DFA-CAC2-474F-8C87-C8056356F6C1}"/>
                  </a:ext>
                </a:extLst>
              </p:cNvPr>
              <p:cNvSpPr/>
              <p:nvPr/>
            </p:nvSpPr>
            <p:spPr>
              <a:xfrm>
                <a:off x="5872230" y="2727452"/>
                <a:ext cx="931926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Layout</a:t>
                </a:r>
                <a:endParaRPr lang="zh-CN" altLang="en-US" dirty="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A821579-53A2-4951-A2E2-69ACED6138E4}"/>
                  </a:ext>
                </a:extLst>
              </p:cNvPr>
              <p:cNvSpPr/>
              <p:nvPr/>
            </p:nvSpPr>
            <p:spPr>
              <a:xfrm>
                <a:off x="4390085" y="2727452"/>
                <a:ext cx="1440099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视图容器类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AFB338E-FD8D-422A-AFF6-0D833F9BD329}"/>
                  </a:ext>
                </a:extLst>
              </p:cNvPr>
              <p:cNvSpPr/>
              <p:nvPr/>
            </p:nvSpPr>
            <p:spPr>
              <a:xfrm>
                <a:off x="4454913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GridView</a:t>
                </a:r>
                <a:endParaRPr lang="zh-CN" altLang="en-US" dirty="0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FD90D96-9502-43F1-9412-BA21D8ACCC44}"/>
                  </a:ext>
                </a:extLst>
              </p:cNvPr>
              <p:cNvSpPr/>
              <p:nvPr/>
            </p:nvSpPr>
            <p:spPr>
              <a:xfrm>
                <a:off x="5835131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ListView</a:t>
                </a:r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5603C6B-C1ED-4FBA-B97A-E89B87BFCE80}"/>
                  </a:ext>
                </a:extLst>
              </p:cNvPr>
              <p:cNvCxnSpPr>
                <a:stCxn id="4" idx="2"/>
                <a:endCxn id="6" idx="0"/>
              </p:cNvCxnSpPr>
              <p:nvPr/>
            </p:nvCxnSpPr>
            <p:spPr>
              <a:xfrm flipH="1">
                <a:off x="5763127" y="1430388"/>
                <a:ext cx="969022" cy="2896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DDD290-8066-412B-99CA-45ED4FD84C14}"/>
                  </a:ext>
                </a:extLst>
              </p:cNvPr>
              <p:cNvCxnSpPr>
                <a:stCxn id="7" idx="0"/>
                <a:endCxn id="4" idx="2"/>
              </p:cNvCxnSpPr>
              <p:nvPr/>
            </p:nvCxnSpPr>
            <p:spPr>
              <a:xfrm flipH="1" flipV="1">
                <a:off x="6732149" y="1430388"/>
                <a:ext cx="963512" cy="283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DC30A80-5266-46E8-A784-FA43318A9B4F}"/>
                  </a:ext>
                </a:extLst>
              </p:cNvPr>
              <p:cNvCxnSpPr>
                <a:stCxn id="10" idx="0"/>
                <a:endCxn id="6" idx="2"/>
              </p:cNvCxnSpPr>
              <p:nvPr/>
            </p:nvCxnSpPr>
            <p:spPr>
              <a:xfrm flipV="1">
                <a:off x="5110135" y="2173727"/>
                <a:ext cx="652992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9C053F0-F624-41B8-965D-217E7131BBDE}"/>
                  </a:ext>
                </a:extLst>
              </p:cNvPr>
              <p:cNvCxnSpPr>
                <a:stCxn id="9" idx="0"/>
                <a:endCxn id="6" idx="2"/>
              </p:cNvCxnSpPr>
              <p:nvPr/>
            </p:nvCxnSpPr>
            <p:spPr>
              <a:xfrm flipH="1" flipV="1">
                <a:off x="5763127" y="2173727"/>
                <a:ext cx="575066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1788ADB-1CD5-4CE1-A3EC-6E9EA175A5E8}"/>
                  </a:ext>
                </a:extLst>
              </p:cNvPr>
              <p:cNvCxnSpPr>
                <a:stCxn id="5" idx="0"/>
                <a:endCxn id="7" idx="2"/>
              </p:cNvCxnSpPr>
              <p:nvPr/>
            </p:nvCxnSpPr>
            <p:spPr>
              <a:xfrm flipV="1">
                <a:off x="7467817" y="2167697"/>
                <a:ext cx="227844" cy="5597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8E0018F-76D4-485C-82F3-041FAB4F800C}"/>
                  </a:ext>
                </a:extLst>
              </p:cNvPr>
              <p:cNvCxnSpPr>
                <a:stCxn id="11" idx="0"/>
                <a:endCxn id="10" idx="2"/>
              </p:cNvCxnSpPr>
              <p:nvPr/>
            </p:nvCxnSpPr>
            <p:spPr>
              <a:xfrm flipV="1">
                <a:off x="5102959" y="3181096"/>
                <a:ext cx="7176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110CC79-9D18-46E9-9E61-524A39F645C7}"/>
                  </a:ext>
                </a:extLst>
              </p:cNvPr>
              <p:cNvCxnSpPr>
                <a:stCxn id="12" idx="0"/>
                <a:endCxn id="10" idx="2"/>
              </p:cNvCxnSpPr>
              <p:nvPr/>
            </p:nvCxnSpPr>
            <p:spPr>
              <a:xfrm flipH="1" flipV="1">
                <a:off x="5110135" y="3181096"/>
                <a:ext cx="1373042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9766209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16">
            <a:extLst>
              <a:ext uri="{FF2B5EF4-FFF2-40B4-BE49-F238E27FC236}">
                <a16:creationId xmlns:a16="http://schemas.microsoft.com/office/drawing/2014/main" id="{64AE2737-43CD-4119-9E60-7F5096E27CC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0114" name="矩形 17">
              <a:extLst>
                <a:ext uri="{FF2B5EF4-FFF2-40B4-BE49-F238E27FC236}">
                  <a16:creationId xmlns:a16="http://schemas.microsoft.com/office/drawing/2014/main" id="{33D406BA-A870-490E-88D5-6C27F105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115" name="矩形 18">
              <a:extLst>
                <a:ext uri="{FF2B5EF4-FFF2-40B4-BE49-F238E27FC236}">
                  <a16:creationId xmlns:a16="http://schemas.microsoft.com/office/drawing/2014/main" id="{6A990368-620C-4C15-A77E-4625CE3A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116" name="TextBox 108">
            <a:extLst>
              <a:ext uri="{FF2B5EF4-FFF2-40B4-BE49-F238E27FC236}">
                <a16:creationId xmlns:a16="http://schemas.microsoft.com/office/drawing/2014/main" id="{C1A28CEA-8833-408B-8224-11ABEED8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44475"/>
            <a:ext cx="18669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0117" name="组合 29">
            <a:extLst>
              <a:ext uri="{FF2B5EF4-FFF2-40B4-BE49-F238E27FC236}">
                <a16:creationId xmlns:a16="http://schemas.microsoft.com/office/drawing/2014/main" id="{6D8846EC-48BF-4DF7-AB61-297ADF6BF3C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F8D0E2-C5A1-40E8-8E54-C6B4983C385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4D810A-D6C3-4F5A-8E1F-62D247FDF26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0360" name="文本框 2">
            <a:extLst>
              <a:ext uri="{FF2B5EF4-FFF2-40B4-BE49-F238E27FC236}">
                <a16:creationId xmlns:a16="http://schemas.microsoft.com/office/drawing/2014/main" id="{B7DE52F4-049F-4E94-8CD4-F1314978DF55}"/>
              </a:ext>
            </a:extLst>
          </p:cNvPr>
          <p:cNvSpPr txBox="1"/>
          <p:nvPr/>
        </p:nvSpPr>
        <p:spPr>
          <a:xfrm>
            <a:off x="568325" y="900113"/>
            <a:ext cx="4435475" cy="3189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Notification</a:t>
            </a:r>
            <a:r>
              <a:rPr lang="zh-CN" altLang="en-US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：通知</a:t>
            </a:r>
          </a:p>
          <a:p>
            <a:pPr>
              <a:lnSpc>
                <a:spcPct val="150000"/>
              </a:lnSpc>
              <a:defRPr/>
            </a:pP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显示在</a:t>
            </a:r>
            <a:r>
              <a:rPr lang="en-US" altLang="zh-CN" sz="1400" noProof="1">
                <a:sym typeface="+mn-ea"/>
              </a:rPr>
              <a:t>Android</a:t>
            </a:r>
            <a:r>
              <a:rPr lang="zh-CN" altLang="en-US" sz="1400" noProof="1">
                <a:sym typeface="+mn-ea"/>
              </a:rPr>
              <a:t>系统通知栏上，提高应用的交互性，带来良好的用户感受。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</a:t>
            </a:r>
            <a:r>
              <a:rPr lang="zh-CN" altLang="en-US" sz="1400" u="sng" noProof="1">
                <a:sym typeface="+mn-ea"/>
              </a:rPr>
              <a:t>类的实例</a:t>
            </a:r>
            <a:r>
              <a:rPr lang="zh-CN" altLang="en-US" sz="1400" noProof="1">
                <a:sym typeface="+mn-ea"/>
              </a:rPr>
              <a:t>表示在通知栏显示的一个通知，该通知内容包括该通知的</a:t>
            </a:r>
            <a:r>
              <a:rPr lang="en-US" altLang="zh-CN" sz="1400" noProof="1">
                <a:sym typeface="+mn-ea"/>
              </a:rPr>
              <a:t>ID</a:t>
            </a:r>
            <a:r>
              <a:rPr lang="zh-CN" altLang="en-US" sz="1400" noProof="1">
                <a:sym typeface="+mn-ea"/>
              </a:rPr>
              <a:t>、时间、内容、标题、图标等。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NotificationManager</a:t>
            </a:r>
            <a:r>
              <a:rPr lang="zh-CN" altLang="en-US" sz="1400" u="sng" noProof="1">
                <a:sym typeface="+mn-ea"/>
              </a:rPr>
              <a:t>实例</a:t>
            </a:r>
            <a:r>
              <a:rPr lang="zh-CN" altLang="en-US" sz="1400" noProof="1">
                <a:sym typeface="+mn-ea"/>
              </a:rPr>
              <a:t>用来将该通知发送到系统的通知栏上。</a:t>
            </a:r>
            <a:endParaRPr lang="zh-CN" altLang="en-US" sz="1400" noProof="1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0121" name="矩形 1">
            <a:extLst>
              <a:ext uri="{FF2B5EF4-FFF2-40B4-BE49-F238E27FC236}">
                <a16:creationId xmlns:a16="http://schemas.microsoft.com/office/drawing/2014/main" id="{1E52397C-7002-4720-B531-A5B4B984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3" y="4561385"/>
            <a:ext cx="7326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https://github.com/HBU/AndroidDemo/tree/master/chapter05/Notification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BD1E2-A7AB-40CC-B464-1E504690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79" y="900113"/>
            <a:ext cx="2824171" cy="31831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16">
            <a:extLst>
              <a:ext uri="{FF2B5EF4-FFF2-40B4-BE49-F238E27FC236}">
                <a16:creationId xmlns:a16="http://schemas.microsoft.com/office/drawing/2014/main" id="{AADAFE26-6B35-4A0B-AD0A-341DBB7027A7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2162" name="矩形 17">
              <a:extLst>
                <a:ext uri="{FF2B5EF4-FFF2-40B4-BE49-F238E27FC236}">
                  <a16:creationId xmlns:a16="http://schemas.microsoft.com/office/drawing/2014/main" id="{EDB167F7-485C-403D-A3A4-820DE7D9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163" name="矩形 18">
              <a:extLst>
                <a:ext uri="{FF2B5EF4-FFF2-40B4-BE49-F238E27FC236}">
                  <a16:creationId xmlns:a16="http://schemas.microsoft.com/office/drawing/2014/main" id="{49318ACC-8A2F-4EE2-BA38-56EFFC484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164" name="TextBox 108">
            <a:extLst>
              <a:ext uri="{FF2B5EF4-FFF2-40B4-BE49-F238E27FC236}">
                <a16:creationId xmlns:a16="http://schemas.microsoft.com/office/drawing/2014/main" id="{10A08852-9CDE-4ECE-91AD-8648835F3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717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5.6.1 </a:t>
            </a:r>
            <a:r>
              <a:rPr lang="en-US" altLang="en-US" sz="18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常规Notification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165" name="组合 29">
            <a:extLst>
              <a:ext uri="{FF2B5EF4-FFF2-40B4-BE49-F238E27FC236}">
                <a16:creationId xmlns:a16="http://schemas.microsoft.com/office/drawing/2014/main" id="{5DBDDF2B-B7C0-44E1-A5AC-E9C2AF41457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59390D-1BF5-4E95-9ED3-EB1832070C5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A8BA9B-27BB-475A-8C9C-544ADFD253F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92168" name="文本框 2">
            <a:extLst>
              <a:ext uri="{FF2B5EF4-FFF2-40B4-BE49-F238E27FC236}">
                <a16:creationId xmlns:a16="http://schemas.microsoft.com/office/drawing/2014/main" id="{A0D7AA4D-CCDF-489F-9B76-8450AB1D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89" y="699620"/>
            <a:ext cx="6635504" cy="134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步骤：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（1）获得NotificationManager实例对象。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（2）创建通知栏上要显示的实例对象Notification。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（3）使用NotificationManger实例对象将通知对象发到通知栏上。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FE189-ABEB-4DB7-8483-CD459C8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2321235"/>
            <a:ext cx="6635504" cy="25841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FB64E8-132A-4E69-A91B-CFD06F71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0" y="1297698"/>
            <a:ext cx="2078744" cy="36095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Box 108">
            <a:extLst>
              <a:ext uri="{FF2B5EF4-FFF2-40B4-BE49-F238E27FC236}">
                <a16:creationId xmlns:a16="http://schemas.microsoft.com/office/drawing/2014/main" id="{E54D967C-0FE1-439E-B866-9733E65A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097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Notification.InboxStyle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4213" name="组合 29">
            <a:extLst>
              <a:ext uri="{FF2B5EF4-FFF2-40B4-BE49-F238E27FC236}">
                <a16:creationId xmlns:a16="http://schemas.microsoft.com/office/drawing/2014/main" id="{D767A800-D0B5-41A1-8572-7B6D4F1FAF7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02DCBAF-0F22-4DA7-AF6D-DD9EBDAC219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7B34CBE-42E0-42AE-8A68-B0DE6031D07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C411C8-CD0E-447A-9EF2-1B828E34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88" y="843630"/>
            <a:ext cx="2783484" cy="3384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E9EC8F-0E27-4148-B24D-693D50AE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5" y="1717007"/>
            <a:ext cx="5614091" cy="25108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7">
            <a:extLst>
              <a:ext uri="{FF2B5EF4-FFF2-40B4-BE49-F238E27FC236}">
                <a16:creationId xmlns:a16="http://schemas.microsoft.com/office/drawing/2014/main" id="{2A314F36-8EDB-40DC-80CF-B7192E89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261" name="组合 29">
            <a:extLst>
              <a:ext uri="{FF2B5EF4-FFF2-40B4-BE49-F238E27FC236}">
                <a16:creationId xmlns:a16="http://schemas.microsoft.com/office/drawing/2014/main" id="{C6DF68B4-3E70-4F5F-AD40-493999EC014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9161AE-ADEF-460C-91BF-DAACFFC024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17185E-72C7-4DD6-A76C-BBB8DEFC7C0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C3252F-9973-4161-B844-D937611D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35" y="843630"/>
            <a:ext cx="2246368" cy="3972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7DDA3-16F5-40F7-90D2-FF6F9E43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50" y="1495532"/>
            <a:ext cx="6212385" cy="17630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EC3BC9-17F1-4713-848B-D960A40E3833}"/>
              </a:ext>
            </a:extLst>
          </p:cNvPr>
          <p:cNvSpPr txBox="1"/>
          <p:nvPr/>
        </p:nvSpPr>
        <p:spPr>
          <a:xfrm>
            <a:off x="683730" y="24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Notification.BigPictureStyle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Box 108">
            <a:extLst>
              <a:ext uri="{FF2B5EF4-FFF2-40B4-BE49-F238E27FC236}">
                <a16:creationId xmlns:a16="http://schemas.microsoft.com/office/drawing/2014/main" id="{0DC00958-3009-4C2C-A381-80D7C3FEB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66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0357" name="组合 29">
            <a:extLst>
              <a:ext uri="{FF2B5EF4-FFF2-40B4-BE49-F238E27FC236}">
                <a16:creationId xmlns:a16="http://schemas.microsoft.com/office/drawing/2014/main" id="{CFFDF9DD-EAC9-4973-A49A-8111F5B19F9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6ECCB1-C3A1-4AAC-89C9-27669F1FF8A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3D9086-5A85-453D-B88F-1F99DF10D6C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864AE7-9D35-427F-93EA-5E898931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704850"/>
            <a:ext cx="2407488" cy="4349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02216-C97C-49EA-8123-A59C1C15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698461"/>
            <a:ext cx="2517844" cy="4349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25D81-EAF0-4574-966E-20106CD69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05" y="678825"/>
            <a:ext cx="2800198" cy="43694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矩形 17">
            <a:extLst>
              <a:ext uri="{FF2B5EF4-FFF2-40B4-BE49-F238E27FC236}">
                <a16:creationId xmlns:a16="http://schemas.microsoft.com/office/drawing/2014/main" id="{349F03E3-8EA0-4D7A-A304-7C7C7FBA5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2" name="TextBox 108">
            <a:extLst>
              <a:ext uri="{FF2B5EF4-FFF2-40B4-BE49-F238E27FC236}">
                <a16:creationId xmlns:a16="http://schemas.microsoft.com/office/drawing/2014/main" id="{B1DC1A98-79D8-41D7-BE0C-FAEDD8F9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29083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列表ListView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2403" name="组合 29">
            <a:extLst>
              <a:ext uri="{FF2B5EF4-FFF2-40B4-BE49-F238E27FC236}">
                <a16:creationId xmlns:a16="http://schemas.microsoft.com/office/drawing/2014/main" id="{2D3F62FE-5622-48D9-B8D9-635E799B1AE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023D25-8D29-409C-AE3B-732F35F66F6B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131E3B-881C-4CF8-8654-302ECC79678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2406" name="文本框 1">
            <a:extLst>
              <a:ext uri="{FF2B5EF4-FFF2-40B4-BE49-F238E27FC236}">
                <a16:creationId xmlns:a16="http://schemas.microsoft.com/office/drawing/2014/main" id="{97FC48EB-0BBC-4D16-9733-82DDFE98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02" y="797719"/>
            <a:ext cx="7637463" cy="840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ListView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和所要展示的内容之间需要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Adapter(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适配器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来实现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是一个桥梁，对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</a:rPr>
              <a:t>的数据进行管理，根据数据来源不同，所使用的</a:t>
            </a: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不同。</a:t>
            </a:r>
            <a:endParaRPr lang="zh-CN" altLang="en-US" sz="1400" dirty="0"/>
          </a:p>
        </p:txBody>
      </p:sp>
      <p:graphicFrame>
        <p:nvGraphicFramePr>
          <p:cNvPr id="102407" name="Picture 110">
            <a:extLst>
              <a:ext uri="{FF2B5EF4-FFF2-40B4-BE49-F238E27FC236}">
                <a16:creationId xmlns:a16="http://schemas.microsoft.com/office/drawing/2014/main" id="{6CE2BA9D-5232-4E83-8655-5D164FF16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22901"/>
              </p:ext>
            </p:extLst>
          </p:nvPr>
        </p:nvGraphicFramePr>
        <p:xfrm>
          <a:off x="433802" y="2055019"/>
          <a:ext cx="510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556120" imgH="3346920" progId="Visio.Drawing.11">
                  <p:embed/>
                </p:oleObj>
              </mc:Choice>
              <mc:Fallback>
                <p:oleObj r:id="rId4" imgW="8556120" imgH="3346920" progId="Visio.Drawing.11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02" y="2055019"/>
                        <a:ext cx="510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">
            <a:extLst>
              <a:ext uri="{FF2B5EF4-FFF2-40B4-BE49-F238E27FC236}">
                <a16:creationId xmlns:a16="http://schemas.microsoft.com/office/drawing/2014/main" id="{F6DBAC48-A108-4DC9-8931-5528E07F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345781"/>
            <a:ext cx="2662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数据源、</a:t>
            </a:r>
            <a:r>
              <a:rPr lang="en-US" altLang="zh-CN" sz="1200" dirty="0"/>
              <a:t>Adapter</a:t>
            </a:r>
            <a:r>
              <a:rPr lang="zh-CN" altLang="en-US" sz="1200" dirty="0"/>
              <a:t>和列表之间的关系图</a:t>
            </a:r>
          </a:p>
        </p:txBody>
      </p:sp>
      <p:pic>
        <p:nvPicPr>
          <p:cNvPr id="102409" name="图片 2">
            <a:extLst>
              <a:ext uri="{FF2B5EF4-FFF2-40B4-BE49-F238E27FC236}">
                <a16:creationId xmlns:a16="http://schemas.microsoft.com/office/drawing/2014/main" id="{B5E59653-6EB9-4760-86E2-79320F84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1983581"/>
            <a:ext cx="18303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矩形 3">
            <a:extLst>
              <a:ext uri="{FF2B5EF4-FFF2-40B4-BE49-F238E27FC236}">
                <a16:creationId xmlns:a16="http://schemas.microsoft.com/office/drawing/2014/main" id="{86EA547F-5405-4251-82E7-EC9D8A23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852988"/>
            <a:ext cx="7637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https://github.com/HBU/AndroidDemo/tree/master/chapter05/ListViewTest</a:t>
            </a:r>
            <a:endParaRPr lang="zh-CN" altLang="en-US" sz="10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Box 108">
            <a:extLst>
              <a:ext uri="{FF2B5EF4-FFF2-40B4-BE49-F238E27FC236}">
                <a16:creationId xmlns:a16="http://schemas.microsoft.com/office/drawing/2014/main" id="{50275F6F-29F3-4640-84EE-13F584BF2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501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en-US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4453" name="组合 29">
            <a:extLst>
              <a:ext uri="{FF2B5EF4-FFF2-40B4-BE49-F238E27FC236}">
                <a16:creationId xmlns:a16="http://schemas.microsoft.com/office/drawing/2014/main" id="{898B37AD-97B7-4E4F-B601-6F178DCCCAE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B6B45E-1C83-4730-8EBF-6F15E015E5B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B6BDE6-E20D-43F9-9957-E435C50330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FB6B64-B021-4239-9CE8-2CD28468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28" y="244475"/>
            <a:ext cx="2828073" cy="4747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D3096-4BFB-4A55-A4C3-685A1FC7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65" y="2888699"/>
            <a:ext cx="2770149" cy="2084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D7D01-9ADC-4031-B917-EBE73362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95" y="617140"/>
            <a:ext cx="5112355" cy="40039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7">
            <a:extLst>
              <a:ext uri="{FF2B5EF4-FFF2-40B4-BE49-F238E27FC236}">
                <a16:creationId xmlns:a16="http://schemas.microsoft.com/office/drawing/2014/main" id="{7389AB98-C9D7-4849-918C-D685A9BA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547" name="组合 29">
            <a:extLst>
              <a:ext uri="{FF2B5EF4-FFF2-40B4-BE49-F238E27FC236}">
                <a16:creationId xmlns:a16="http://schemas.microsoft.com/office/drawing/2014/main" id="{09F60CBC-DC43-4772-B544-89076605D56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4B9780F-7AD3-46DD-B060-02BED6498728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17A7216-6E15-479C-A363-A9124FCF295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CFBF334-BD50-4FB8-B6A1-388BD201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0" y="398463"/>
            <a:ext cx="2194581" cy="4484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F4CE2-975C-4B03-AF5F-7EBD71226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85" y="604838"/>
            <a:ext cx="3001091" cy="3363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61EB2-D73A-4506-9652-17DDBC9A5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85" y="4011850"/>
            <a:ext cx="4112556" cy="8661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E3E00-8A8B-4C72-BDA8-11AE9175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40" y="730369"/>
            <a:ext cx="2027548" cy="4083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0159E-3E79-44A2-A08F-C35C4B9E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739663"/>
            <a:ext cx="6182637" cy="40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>
            <a:extLst>
              <a:ext uri="{FF2B5EF4-FFF2-40B4-BE49-F238E27FC236}">
                <a16:creationId xmlns:a16="http://schemas.microsoft.com/office/drawing/2014/main" id="{DB8B276E-E931-4DA6-9EED-5BD26873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58863"/>
            <a:ext cx="143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RecyclerView</a:t>
            </a:r>
            <a:endParaRPr lang="zh-CN" altLang="en-US"/>
          </a:p>
        </p:txBody>
      </p:sp>
      <p:pic>
        <p:nvPicPr>
          <p:cNvPr id="112642" name="图片 3">
            <a:extLst>
              <a:ext uri="{FF2B5EF4-FFF2-40B4-BE49-F238E27FC236}">
                <a16:creationId xmlns:a16="http://schemas.microsoft.com/office/drawing/2014/main" id="{E29DD7AA-A759-483A-9D9E-71AF9C20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71525"/>
            <a:ext cx="255111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16">
            <a:extLst>
              <a:ext uri="{FF2B5EF4-FFF2-40B4-BE49-F238E27FC236}">
                <a16:creationId xmlns:a16="http://schemas.microsoft.com/office/drawing/2014/main" id="{3746E197-AD49-4E00-9456-AF5C5BB133C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14338" name="矩形 17">
              <a:extLst>
                <a:ext uri="{FF2B5EF4-FFF2-40B4-BE49-F238E27FC236}">
                  <a16:creationId xmlns:a16="http://schemas.microsoft.com/office/drawing/2014/main" id="{C7F3539B-3159-4649-9889-78D6CAFBE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18">
              <a:extLst>
                <a:ext uri="{FF2B5EF4-FFF2-40B4-BE49-F238E27FC236}">
                  <a16:creationId xmlns:a16="http://schemas.microsoft.com/office/drawing/2014/main" id="{6F1FB9A0-3522-4855-B6F4-A3A3C4F3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和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0" name="TextBox 108">
            <a:extLst>
              <a:ext uri="{FF2B5EF4-FFF2-40B4-BE49-F238E27FC236}">
                <a16:creationId xmlns:a16="http://schemas.microsoft.com/office/drawing/2014/main" id="{B975C3A4-29DB-447C-AB28-D541656B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4341" name="组合 29">
            <a:extLst>
              <a:ext uri="{FF2B5EF4-FFF2-40B4-BE49-F238E27FC236}">
                <a16:creationId xmlns:a16="http://schemas.microsoft.com/office/drawing/2014/main" id="{28656B85-1690-49ED-B24D-236677B3E67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7B5BCCF-FF1F-4706-8504-46D2A0B8C9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C8957B-3DE9-4FC6-AA23-24DF5D7071D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4344" name="文本框 99">
            <a:extLst>
              <a:ext uri="{FF2B5EF4-FFF2-40B4-BE49-F238E27FC236}">
                <a16:creationId xmlns:a16="http://schemas.microsoft.com/office/drawing/2014/main" id="{6137C339-1DEE-4C18-823E-0E6B4A9B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03375"/>
            <a:ext cx="3900487" cy="13849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功能：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TextView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显示文本信息</a:t>
            </a:r>
          </a:p>
          <a:p>
            <a:pPr eaLnBrk="1" hangingPunct="1"/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EditText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编辑输入文本信息。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使用：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通过在</a:t>
            </a:r>
            <a:r>
              <a:rPr lang="en-US" altLang="zh-CN" sz="1400" dirty="0">
                <a:latin typeface="Times New Roman" panose="02020603050405020304" pitchFamily="18" charset="0"/>
              </a:rPr>
              <a:t>XML</a:t>
            </a:r>
            <a:r>
              <a:rPr lang="zh-CN" altLang="en-US" sz="1400" dirty="0">
                <a:latin typeface="宋体" panose="02010600030101010101" pitchFamily="2" charset="-122"/>
              </a:rPr>
              <a:t>文件中设置相应的属性。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     也可以在设计器中设置属性。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400" dirty="0">
              <a:latin typeface="宋体" panose="02010600030101010101" pitchFamily="2" charset="-122"/>
            </a:endParaRPr>
          </a:p>
        </p:txBody>
      </p:sp>
      <p:sp>
        <p:nvSpPr>
          <p:cNvPr id="14346" name="矩形 1">
            <a:extLst>
              <a:ext uri="{FF2B5EF4-FFF2-40B4-BE49-F238E27FC236}">
                <a16:creationId xmlns:a16="http://schemas.microsoft.com/office/drawing/2014/main" id="{60BF89AF-B61E-4E15-8B10-AFAEC45A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05" y="3892550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宋体" panose="02010600030101010101" pitchFamily="2" charset="-122"/>
              </a:rPr>
              <a:t>源代码：</a:t>
            </a:r>
            <a:r>
              <a:rPr lang="en-US" altLang="zh-CN" sz="1100" dirty="0">
                <a:latin typeface="宋体" panose="02010600030101010101" pitchFamily="2" charset="-122"/>
              </a:rPr>
              <a:t>https://github.com/HBU/AndroidDemo/tree/master/chapter05/Login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6B650F-DDD9-4465-B918-2C0C4BF9C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10" y="699620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7">
            <a:extLst>
              <a:ext uri="{FF2B5EF4-FFF2-40B4-BE49-F238E27FC236}">
                <a16:creationId xmlns:a16="http://schemas.microsoft.com/office/drawing/2014/main" id="{0DC470FA-A376-4962-ADF4-FDCF9A8E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TextBox 108">
            <a:extLst>
              <a:ext uri="{FF2B5EF4-FFF2-40B4-BE49-F238E27FC236}">
                <a16:creationId xmlns:a16="http://schemas.microsoft.com/office/drawing/2014/main" id="{58092F3A-B9F5-4B62-A97C-52DF80F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272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 AppWidget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3667" name="组合 29">
            <a:extLst>
              <a:ext uri="{FF2B5EF4-FFF2-40B4-BE49-F238E27FC236}">
                <a16:creationId xmlns:a16="http://schemas.microsoft.com/office/drawing/2014/main" id="{23E7F977-EBD0-47A8-ACF5-6E2EA7F09AF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27F23C-E30E-423B-868A-3A762A9921B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F7BC773-A6CD-483E-98D0-3A71EE66C2F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13670" name="文本框 1">
            <a:extLst>
              <a:ext uri="{FF2B5EF4-FFF2-40B4-BE49-F238E27FC236}">
                <a16:creationId xmlns:a16="http://schemas.microsoft.com/office/drawing/2014/main" id="{BF6BA937-514F-407C-BBC8-6EDBCC22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48" y="792945"/>
            <a:ext cx="7496175" cy="378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AppWidget</a:t>
            </a:r>
            <a:r>
              <a:rPr lang="zh-CN" altLang="en-US" sz="1400" dirty="0"/>
              <a:t>中文称</a:t>
            </a:r>
            <a:r>
              <a:rPr lang="zh-CN" altLang="en-US" sz="1400" b="1" dirty="0">
                <a:solidFill>
                  <a:srgbClr val="FF0000"/>
                </a:solidFill>
              </a:rPr>
              <a:t>窗口小部件</a:t>
            </a:r>
            <a:r>
              <a:rPr lang="zh-CN" altLang="en-US" sz="1400" dirty="0"/>
              <a:t>，是运行在桌面上的部件，属于</a:t>
            </a:r>
            <a:r>
              <a:rPr lang="en-US" altLang="zh-CN" sz="1400" dirty="0"/>
              <a:t>Android</a:t>
            </a:r>
            <a:r>
              <a:rPr lang="zh-CN" altLang="en-US" sz="1400" dirty="0"/>
              <a:t>系统的一大特色。</a:t>
            </a:r>
          </a:p>
        </p:txBody>
      </p:sp>
      <p:pic>
        <p:nvPicPr>
          <p:cNvPr id="113671" name="图片 2">
            <a:extLst>
              <a:ext uri="{FF2B5EF4-FFF2-40B4-BE49-F238E27FC236}">
                <a16:creationId xmlns:a16="http://schemas.microsoft.com/office/drawing/2014/main" id="{02A70645-0C85-481D-A340-85A7887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5" y="1323354"/>
            <a:ext cx="1944135" cy="343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矩形 3">
            <a:extLst>
              <a:ext uri="{FF2B5EF4-FFF2-40B4-BE49-F238E27FC236}">
                <a16:creationId xmlns:a16="http://schemas.microsoft.com/office/drawing/2014/main" id="{3955209A-8973-47D1-9715-33417279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11700"/>
            <a:ext cx="821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https://github.com/HBU/AndroidDemo/tree/master/chapter05/AppWidgetExample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6FC22-4CC1-48CF-B769-66E2127E1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779" y="1329130"/>
            <a:ext cx="1944135" cy="34328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>
            <a:extLst>
              <a:ext uri="{FF2B5EF4-FFF2-40B4-BE49-F238E27FC236}">
                <a16:creationId xmlns:a16="http://schemas.microsoft.com/office/drawing/2014/main" id="{6063193E-5EA4-4168-BACB-F48EC0C6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20" y="19558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作业：制作一个简单计算器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7762" name="矩形 1">
            <a:extLst>
              <a:ext uri="{FF2B5EF4-FFF2-40B4-BE49-F238E27FC236}">
                <a16:creationId xmlns:a16="http://schemas.microsoft.com/office/drawing/2014/main" id="{7F8328CD-5365-4D02-836D-5619697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25" y="4445774"/>
            <a:ext cx="775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https://github.com/HBU/AndroidDemo/tree/master/chapter05/CalculatorDemo</a:t>
            </a:r>
          </a:p>
        </p:txBody>
      </p:sp>
      <p:pic>
        <p:nvPicPr>
          <p:cNvPr id="117763" name="图片 3">
            <a:extLst>
              <a:ext uri="{FF2B5EF4-FFF2-40B4-BE49-F238E27FC236}">
                <a16:creationId xmlns:a16="http://schemas.microsoft.com/office/drawing/2014/main" id="{0AA5912F-2F64-4DE5-B73C-E32143C5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85" y="843630"/>
            <a:ext cx="21732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655FB3-8A76-4A46-B73A-97F314E0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0" y="818781"/>
            <a:ext cx="2232155" cy="35855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56DD6E-FF62-4487-AA3D-43960C999A16}"/>
              </a:ext>
            </a:extLst>
          </p:cNvPr>
          <p:cNvSpPr txBox="1"/>
          <p:nvPr/>
        </p:nvSpPr>
        <p:spPr>
          <a:xfrm>
            <a:off x="611725" y="4717408"/>
            <a:ext cx="806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https://github.com/HBU/AndroidLearning/tree/master/MyCalculator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>
            <a:extLst>
              <a:ext uri="{FF2B5EF4-FFF2-40B4-BE49-F238E27FC236}">
                <a16:creationId xmlns:a16="http://schemas.microsoft.com/office/drawing/2014/main" id="{FFCB95F0-B54D-4823-AB52-F5285D62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1017B2-3BB2-4B91-9F38-71CCAE583D87}"/>
              </a:ext>
            </a:extLst>
          </p:cNvPr>
          <p:cNvSpPr txBox="1">
            <a:spLocks noChangeArrowheads="1"/>
          </p:cNvSpPr>
          <p:nvPr/>
        </p:nvSpPr>
        <p:spPr bwMode="auto">
          <a:xfrm rot="-240000">
            <a:off x="3871913" y="2230438"/>
            <a:ext cx="321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8">
            <a:extLst>
              <a:ext uri="{FF2B5EF4-FFF2-40B4-BE49-F238E27FC236}">
                <a16:creationId xmlns:a16="http://schemas.microsoft.com/office/drawing/2014/main" id="{2126C4BA-C32E-4BC9-8BFB-F5B56671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6387" name="组合 29">
            <a:extLst>
              <a:ext uri="{FF2B5EF4-FFF2-40B4-BE49-F238E27FC236}">
                <a16:creationId xmlns:a16="http://schemas.microsoft.com/office/drawing/2014/main" id="{CC4A0CA0-29B9-4B63-A105-28E7B970A95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A4F229-CD34-4828-A4BE-29613B7535D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46B187-B933-496E-825D-F1F8653E09D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6390" name="文本框 2">
            <a:extLst>
              <a:ext uri="{FF2B5EF4-FFF2-40B4-BE49-F238E27FC236}">
                <a16:creationId xmlns:a16="http://schemas.microsoft.com/office/drawing/2014/main" id="{F44FD3E5-1EDD-46AC-A2D4-C07FB20CA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08" y="1275660"/>
            <a:ext cx="8502650" cy="2794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id</a:t>
            </a:r>
            <a:r>
              <a:rPr lang="en-US" altLang="zh-CN" sz="1400" b="1" dirty="0">
                <a:latin typeface="宋体" panose="02010600030101010101" pitchFamily="2" charset="-122"/>
              </a:rPr>
              <a:t>="@+id/textView1"		</a:t>
            </a:r>
            <a:r>
              <a:rPr lang="zh-CN" altLang="en-US" sz="1400" b="1" dirty="0">
                <a:latin typeface="宋体" panose="02010600030101010101" pitchFamily="2" charset="-122"/>
              </a:rPr>
              <a:t>控件的</a:t>
            </a:r>
            <a:r>
              <a:rPr lang="en-US" altLang="zh-CN" sz="1400" b="1" dirty="0">
                <a:latin typeface="宋体" panose="02010600030101010101" pitchFamily="2" charset="-122"/>
              </a:rPr>
              <a:t>id</a:t>
            </a:r>
            <a:r>
              <a:rPr lang="zh-CN" altLang="en-US" sz="1400" b="1" dirty="0">
                <a:latin typeface="宋体" panose="02010600030101010101" pitchFamily="2" charset="-122"/>
              </a:rPr>
              <a:t>，在布局文件中或者代码中被引用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layout_height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控件的高度；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为其包含内容的高度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layout_width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控件的宽度；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为其包含内容的宽度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1400" b="1" dirty="0">
                <a:latin typeface="宋体" panose="02010600030101010101" pitchFamily="2" charset="-122"/>
              </a:rPr>
              <a:t>="@string/signin" 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显示的内容：string.xml文件中name=signin的文本。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>
                <a:latin typeface="宋体" panose="02010600030101010101" pitchFamily="2" charset="-122"/>
              </a:rPr>
              <a:t>				</a:t>
            </a:r>
            <a:r>
              <a:rPr lang="zh-CN" altLang="en-US" sz="1400" b="1" dirty="0">
                <a:latin typeface="宋体" panose="02010600030101010101" pitchFamily="2" charset="-122"/>
              </a:rPr>
              <a:t>可以直接写文字，不推荐。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textColor</a:t>
            </a:r>
            <a:r>
              <a:rPr lang="zh-CN" altLang="en-US" sz="1400" b="1" dirty="0">
                <a:latin typeface="宋体" panose="02010600030101010101" pitchFamily="2" charset="-122"/>
              </a:rPr>
              <a:t>="#7089c0"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设置文本的颜色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textSize</a:t>
            </a:r>
            <a:r>
              <a:rPr lang="zh-CN" altLang="en-US" sz="1400" b="1" dirty="0">
                <a:latin typeface="宋体" panose="02010600030101010101" pitchFamily="2" charset="-122"/>
              </a:rPr>
              <a:t>="18sp"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设置文本的大小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gravity</a:t>
            </a:r>
            <a:r>
              <a:rPr lang="zh-CN" altLang="en-US" sz="1400" b="1" dirty="0">
                <a:latin typeface="宋体" panose="02010600030101010101" pitchFamily="2" charset="-122"/>
              </a:rPr>
              <a:t>="center_vertical"</a:t>
            </a:r>
            <a:r>
              <a:rPr lang="en-US" altLang="zh-CN" sz="1400" b="1" dirty="0">
                <a:latin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设置文本纵向居中</a:t>
            </a:r>
          </a:p>
        </p:txBody>
      </p:sp>
      <p:sp>
        <p:nvSpPr>
          <p:cNvPr id="16391" name="文本框 6">
            <a:extLst>
              <a:ext uri="{FF2B5EF4-FFF2-40B4-BE49-F238E27FC236}">
                <a16:creationId xmlns:a16="http://schemas.microsoft.com/office/drawing/2014/main" id="{42B52EC0-D522-44F5-AB19-F255A186B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32297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zh-CN" altLang="en-US" b="1">
                <a:latin typeface="宋体" panose="02010600030101010101" pitchFamily="2" charset="-122"/>
              </a:rPr>
              <a:t>TextView常用属性：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7">
            <a:extLst>
              <a:ext uri="{FF2B5EF4-FFF2-40B4-BE49-F238E27FC236}">
                <a16:creationId xmlns:a16="http://schemas.microsoft.com/office/drawing/2014/main" id="{1C1E77B7-0E58-4226-8D55-AFF8E8D4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108">
            <a:extLst>
              <a:ext uri="{FF2B5EF4-FFF2-40B4-BE49-F238E27FC236}">
                <a16:creationId xmlns:a16="http://schemas.microsoft.com/office/drawing/2014/main" id="{C9E0979D-C0F8-434A-A54E-45F1F401D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8437" name="组合 29">
            <a:extLst>
              <a:ext uri="{FF2B5EF4-FFF2-40B4-BE49-F238E27FC236}">
                <a16:creationId xmlns:a16="http://schemas.microsoft.com/office/drawing/2014/main" id="{50C2D560-9363-48B2-9559-0A92626F4A0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474F9F-2F8D-4545-AC33-8FF174BD739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C3B0C6-6442-4729-9873-7495D26B2FB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8440" name="文本框 6">
            <a:extLst>
              <a:ext uri="{FF2B5EF4-FFF2-40B4-BE49-F238E27FC236}">
                <a16:creationId xmlns:a16="http://schemas.microsoft.com/office/drawing/2014/main" id="{0248B7E1-6B7B-431B-8CC5-5860793C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0" y="965200"/>
            <a:ext cx="7283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EditText属性的大部分设置与TextView一样，不同属性如下:</a:t>
            </a:r>
          </a:p>
        </p:txBody>
      </p:sp>
      <p:sp>
        <p:nvSpPr>
          <p:cNvPr id="18441" name="文本框 99">
            <a:extLst>
              <a:ext uri="{FF2B5EF4-FFF2-40B4-BE49-F238E27FC236}">
                <a16:creationId xmlns:a16="http://schemas.microsoft.com/office/drawing/2014/main" id="{32E69FC9-EA8A-495D-8E7A-4CD5CA990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419670"/>
            <a:ext cx="7373938" cy="286520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hint</a:t>
            </a:r>
            <a:r>
              <a:rPr lang="en-US" altLang="zh-CN" sz="2000" b="1" dirty="0">
                <a:latin typeface="宋体" panose="02010600030101010101" pitchFamily="2" charset="-122"/>
              </a:rPr>
              <a:t>="@string/name"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表示在输入之前的提示，当</a:t>
            </a:r>
            <a:r>
              <a:rPr lang="en-US" altLang="zh-CN" sz="1200" b="1" dirty="0" err="1">
                <a:latin typeface="宋体" panose="02010600030101010101" pitchFamily="2" charset="-122"/>
              </a:rPr>
              <a:t>EditText</a:t>
            </a:r>
            <a:r>
              <a:rPr lang="zh-CN" altLang="en-US" sz="1200" b="1" dirty="0">
                <a:latin typeface="宋体" panose="02010600030101010101" pitchFamily="2" charset="-122"/>
              </a:rPr>
              <a:t>获得输入焦点并输入文字时，该文本自动消失，起提示的作用；</a:t>
            </a: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singleLine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表示该文本输入框不可换行输入，只能在一行内输入文本；</a:t>
            </a:r>
          </a:p>
          <a:p>
            <a:pPr eaLnBrk="1" hangingPunct="1">
              <a:lnSpc>
                <a:spcPct val="150000"/>
              </a:lnSpc>
            </a:pPr>
            <a:endParaRPr lang="zh-CN" altLang="en-US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password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表示该文本输入框是用来输入密码的，输入的文本会自动装换为“</a:t>
            </a:r>
            <a:r>
              <a:rPr lang="en-US" altLang="zh-CN" sz="1200" b="1" dirty="0">
                <a:latin typeface="宋体" panose="02010600030101010101" pitchFamily="2" charset="-122"/>
              </a:rPr>
              <a:t>·”</a:t>
            </a:r>
            <a:r>
              <a:rPr lang="zh-CN" altLang="en-US" sz="1200" b="1" dirty="0">
                <a:latin typeface="宋体" panose="02010600030101010101" pitchFamily="2" charset="-122"/>
              </a:rPr>
              <a:t>，起到隐藏用户密码的作用。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6">
            <a:extLst>
              <a:ext uri="{FF2B5EF4-FFF2-40B4-BE49-F238E27FC236}">
                <a16:creationId xmlns:a16="http://schemas.microsoft.com/office/drawing/2014/main" id="{386E3196-0338-45E6-AB08-2B080C757931}"/>
              </a:ext>
            </a:extLst>
          </p:cNvPr>
          <p:cNvGrpSpPr>
            <a:grpSpLocks/>
          </p:cNvGrpSpPr>
          <p:nvPr/>
        </p:nvGrpSpPr>
        <p:grpSpPr bwMode="auto">
          <a:xfrm>
            <a:off x="280143" y="711339"/>
            <a:ext cx="8093921" cy="707886"/>
            <a:chOff x="2434322" y="1286718"/>
            <a:chExt cx="7682286" cy="717723"/>
          </a:xfrm>
        </p:grpSpPr>
        <p:sp>
          <p:nvSpPr>
            <p:cNvPr id="20482" name="矩形 17">
              <a:extLst>
                <a:ext uri="{FF2B5EF4-FFF2-40B4-BE49-F238E27FC236}">
                  <a16:creationId xmlns:a16="http://schemas.microsoft.com/office/drawing/2014/main" id="{FB1D0AA1-7D2B-4CE3-926E-EFCCDF6B1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3" name="矩形 18">
              <a:extLst>
                <a:ext uri="{FF2B5EF4-FFF2-40B4-BE49-F238E27FC236}">
                  <a16:creationId xmlns:a16="http://schemas.microsoft.com/office/drawing/2014/main" id="{BEAB2206-CCC5-49FE-8C65-5FBFBED6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322" y="1286718"/>
              <a:ext cx="3698240" cy="341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0484" name="TextBox 108">
            <a:extLst>
              <a:ext uri="{FF2B5EF4-FFF2-40B4-BE49-F238E27FC236}">
                <a16:creationId xmlns:a16="http://schemas.microsoft.com/office/drawing/2014/main" id="{1F24988D-D30A-4FB8-871A-EC8276D2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0485" name="组合 29">
            <a:extLst>
              <a:ext uri="{FF2B5EF4-FFF2-40B4-BE49-F238E27FC236}">
                <a16:creationId xmlns:a16="http://schemas.microsoft.com/office/drawing/2014/main" id="{91ED1127-4E9E-4C43-B54F-B228A0656E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B619F95-179A-4B5F-A5C7-F2A75BED44B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EE7F73-B399-4439-A1A5-F8B9E2BFE1C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0488" name="文本框 6">
            <a:extLst>
              <a:ext uri="{FF2B5EF4-FFF2-40B4-BE49-F238E27FC236}">
                <a16:creationId xmlns:a16="http://schemas.microsoft.com/office/drawing/2014/main" id="{E3A2E1A5-2628-4ADA-8E79-362F66C8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054189"/>
            <a:ext cx="5710705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</a:rPr>
              <a:t>与TextView设置类似，区别在于</a:t>
            </a:r>
            <a:r>
              <a:rPr lang="zh-CN" altLang="en-US" sz="1400" b="1">
                <a:latin typeface="宋体" panose="02010600030101010101" pitchFamily="2" charset="-122"/>
              </a:rPr>
              <a:t>Button可以有按键的效果和事件的监听。</a:t>
            </a:r>
          </a:p>
        </p:txBody>
      </p:sp>
      <p:sp>
        <p:nvSpPr>
          <p:cNvPr id="20489" name="文本框 99">
            <a:extLst>
              <a:ext uri="{FF2B5EF4-FFF2-40B4-BE49-F238E27FC236}">
                <a16:creationId xmlns:a16="http://schemas.microsoft.com/office/drawing/2014/main" id="{4E6968AE-A46D-4550-866C-2DB5E17E3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543545"/>
            <a:ext cx="5591865" cy="24003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sz="1200" dirty="0">
                <a:latin typeface="宋体" panose="02010600030101010101" pitchFamily="2" charset="-122"/>
              </a:rPr>
              <a:t>&lt;Button 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</a:t>
            </a:r>
            <a:r>
              <a:rPr lang="zh-CN" altLang="en-US" sz="1200" b="1" dirty="0">
                <a:latin typeface="宋体" panose="02010600030101010101" pitchFamily="2" charset="-122"/>
              </a:rPr>
              <a:t>android:layout_height="40dip" </a:t>
            </a:r>
          </a:p>
          <a:p>
            <a:pPr eaLnBrk="1" hangingPunct="1"/>
            <a:r>
              <a:rPr lang="zh-CN" altLang="en-US" sz="1200" b="1" dirty="0">
                <a:latin typeface="宋体" panose="02010600030101010101" pitchFamily="2" charset="-122"/>
              </a:rPr>
              <a:t>		android:layout_width="wrap_content"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android:minWidth="100dip"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android:background="@drawable/button"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android:text="@string/login"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android:textColor="#fff"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android:textSize="18sp"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android:id="@+id/login"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android:layout_below="@+id/password"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       /&gt;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97590-64CC-4CBF-BAAC-3F35C846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49" y="711339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16">
            <a:extLst>
              <a:ext uri="{FF2B5EF4-FFF2-40B4-BE49-F238E27FC236}">
                <a16:creationId xmlns:a16="http://schemas.microsoft.com/office/drawing/2014/main" id="{D42276EB-753E-4064-9D9F-C853199AE80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2530" name="矩形 17">
              <a:extLst>
                <a:ext uri="{FF2B5EF4-FFF2-40B4-BE49-F238E27FC236}">
                  <a16:creationId xmlns:a16="http://schemas.microsoft.com/office/drawing/2014/main" id="{4074B11B-5692-492E-B136-7C78DCE1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1" name="矩形 18">
              <a:extLst>
                <a:ext uri="{FF2B5EF4-FFF2-40B4-BE49-F238E27FC236}">
                  <a16:creationId xmlns:a16="http://schemas.microsoft.com/office/drawing/2014/main" id="{494B3AA9-EEFA-417F-A128-B28839FF2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2532" name="TextBox 108">
            <a:extLst>
              <a:ext uri="{FF2B5EF4-FFF2-40B4-BE49-F238E27FC236}">
                <a16:creationId xmlns:a16="http://schemas.microsoft.com/office/drawing/2014/main" id="{92C5AEF6-2B88-4144-9C31-CEFE890C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44475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2533" name="组合 29">
            <a:extLst>
              <a:ext uri="{FF2B5EF4-FFF2-40B4-BE49-F238E27FC236}">
                <a16:creationId xmlns:a16="http://schemas.microsoft.com/office/drawing/2014/main" id="{EBD7F340-D77C-4E22-BE18-48B1B18FA40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76681D-9196-432B-AD87-D4844A3BBE81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314D6E-0D55-4983-A3F6-595FCDAE657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2536" name="文本框 99">
            <a:extLst>
              <a:ext uri="{FF2B5EF4-FFF2-40B4-BE49-F238E27FC236}">
                <a16:creationId xmlns:a16="http://schemas.microsoft.com/office/drawing/2014/main" id="{5C6F857A-0747-4852-A514-11D488855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171828"/>
            <a:ext cx="7621587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该属性需要在源代码中设置一个onLoginClick方法，作为该Button的点击监听方法：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9107D-AB61-4502-9E03-F84587D49FC4}"/>
              </a:ext>
            </a:extLst>
          </p:cNvPr>
          <p:cNvSpPr txBox="1"/>
          <p:nvPr/>
        </p:nvSpPr>
        <p:spPr>
          <a:xfrm>
            <a:off x="797861" y="2052364"/>
            <a:ext cx="7416514" cy="1600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onLoginClick</a:t>
            </a:r>
            <a:r>
              <a:rPr lang="en-US" altLang="zh-CN" sz="1400" dirty="0"/>
              <a:t>(View v) {</a:t>
            </a:r>
          </a:p>
          <a:p>
            <a:r>
              <a:rPr lang="en-US" altLang="zh-CN" sz="1400" dirty="0"/>
              <a:t>      if(</a:t>
            </a:r>
            <a:r>
              <a:rPr lang="en-US" altLang="zh-CN" sz="1400" dirty="0" err="1"/>
              <a:t>TextUtils.isEmpty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name.getText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toString</a:t>
            </a:r>
            <a:r>
              <a:rPr lang="en-US" altLang="zh-CN" sz="1400" dirty="0"/>
              <a:t>())) {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name.setError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getString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R.string.no_empty_name</a:t>
            </a:r>
            <a:r>
              <a:rPr lang="en-US" altLang="zh-CN" sz="1400" dirty="0"/>
              <a:t>));</a:t>
            </a:r>
          </a:p>
          <a:p>
            <a:r>
              <a:rPr lang="en-US" altLang="zh-CN" sz="1400" dirty="0"/>
              <a:t>	return;</a:t>
            </a:r>
          </a:p>
          <a:p>
            <a:r>
              <a:rPr lang="en-US" altLang="zh-CN" sz="1400" dirty="0"/>
              <a:t>      }</a:t>
            </a:r>
          </a:p>
          <a:p>
            <a:r>
              <a:rPr lang="en-US" altLang="zh-CN" sz="1400" dirty="0"/>
              <a:t>      //</a:t>
            </a:r>
            <a:r>
              <a:rPr lang="zh-CN" altLang="en-US" sz="1400" dirty="0"/>
              <a:t>省略</a:t>
            </a:r>
            <a:r>
              <a:rPr lang="en-US" altLang="zh-CN" sz="1400" dirty="0"/>
              <a:t>...</a:t>
            </a:r>
          </a:p>
          <a:p>
            <a:r>
              <a:rPr lang="en-US" altLang="zh-CN" sz="1400" dirty="0"/>
              <a:t>}    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DF3BCE-10B3-4867-A8B9-A9072792216B}"/>
              </a:ext>
            </a:extLst>
          </p:cNvPr>
          <p:cNvSpPr txBox="1"/>
          <p:nvPr/>
        </p:nvSpPr>
        <p:spPr>
          <a:xfrm>
            <a:off x="611725" y="4775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https://www.cnblogs.com/graphics/p/4680073.html</a:t>
            </a:r>
            <a:endParaRPr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62C0C-82FC-46B4-B0EC-52705C107833}"/>
              </a:ext>
            </a:extLst>
          </p:cNvPr>
          <p:cNvSpPr txBox="1"/>
          <p:nvPr/>
        </p:nvSpPr>
        <p:spPr>
          <a:xfrm>
            <a:off x="797861" y="3886279"/>
            <a:ext cx="732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这样编写的好处在于可以直接完成按键的监听，</a:t>
            </a:r>
            <a:endParaRPr lang="en-US" altLang="zh-CN" sz="1200" dirty="0"/>
          </a:p>
          <a:p>
            <a:r>
              <a:rPr lang="zh-CN" altLang="en-US" sz="1200" dirty="0"/>
              <a:t>不必通过调用</a:t>
            </a:r>
            <a:r>
              <a:rPr lang="en-US" altLang="zh-CN" sz="1200" dirty="0" err="1"/>
              <a:t>findViewById</a:t>
            </a:r>
            <a:r>
              <a:rPr lang="en-US" altLang="zh-CN" sz="1200" dirty="0"/>
              <a:t>(int id)</a:t>
            </a:r>
            <a:r>
              <a:rPr lang="zh-CN" altLang="en-US" sz="1200" dirty="0"/>
              <a:t>找到该</a:t>
            </a:r>
            <a:r>
              <a:rPr lang="en-US" altLang="zh-CN" sz="1200" dirty="0"/>
              <a:t>Button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然后再为其设置点击监听器</a:t>
            </a:r>
            <a:r>
              <a:rPr lang="en-US" altLang="zh-CN" sz="1200" dirty="0" err="1"/>
              <a:t>setOnClickListener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OnClickListener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heme/theme1.xml><?xml version="1.0" encoding="utf-8"?>
<a:theme xmlns:a="http://schemas.openxmlformats.org/drawingml/2006/main" name="A000120140530A11PPBG">
  <a:themeElements>
    <a:clrScheme name="116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BB4A27"/>
      </a:accent1>
      <a:accent2>
        <a:srgbClr val="C68F2C"/>
      </a:accent2>
      <a:accent3>
        <a:srgbClr val="DCD834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3933</Words>
  <Application>Microsoft Office PowerPoint</Application>
  <PresentationFormat>全屏显示(16:9)</PresentationFormat>
  <Paragraphs>485</Paragraphs>
  <Slides>52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黑体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A000120140530A11PPBG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David yonggang</cp:lastModifiedBy>
  <cp:revision>312</cp:revision>
  <dcterms:created xsi:type="dcterms:W3CDTF">2014-09-01T11:16:00Z</dcterms:created>
  <dcterms:modified xsi:type="dcterms:W3CDTF">2021-09-20T01:49:26Z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